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9" r:id="rId2"/>
    <p:sldId id="991" r:id="rId3"/>
    <p:sldId id="927" r:id="rId4"/>
    <p:sldId id="862" r:id="rId5"/>
    <p:sldId id="867" r:id="rId6"/>
    <p:sldId id="859" r:id="rId7"/>
    <p:sldId id="860" r:id="rId8"/>
    <p:sldId id="984" r:id="rId9"/>
    <p:sldId id="985" r:id="rId10"/>
    <p:sldId id="861" r:id="rId11"/>
    <p:sldId id="983" r:id="rId12"/>
    <p:sldId id="980" r:id="rId13"/>
    <p:sldId id="986" r:id="rId14"/>
    <p:sldId id="988" r:id="rId15"/>
    <p:sldId id="987" r:id="rId16"/>
    <p:sldId id="989" r:id="rId17"/>
    <p:sldId id="990" r:id="rId18"/>
    <p:sldId id="971" r:id="rId19"/>
    <p:sldId id="974" r:id="rId20"/>
    <p:sldId id="975" r:id="rId21"/>
    <p:sldId id="976" r:id="rId22"/>
    <p:sldId id="863" r:id="rId23"/>
    <p:sldId id="978" r:id="rId24"/>
    <p:sldId id="357" r:id="rId25"/>
    <p:sldId id="85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pp, Allison (DHHS)" initials="RA(" lastIdx="37" clrIdx="0">
    <p:extLst>
      <p:ext uri="{19B8F6BF-5375-455C-9EA6-DF929625EA0E}">
        <p15:presenceInfo xmlns:p15="http://schemas.microsoft.com/office/powerpoint/2012/main" userId="S::ReppA@michigan.gov::0adc54fd-f564-401e-aad5-23c4f0a5056f" providerId="AD"/>
      </p:ext>
    </p:extLst>
  </p:cmAuthor>
  <p:cmAuthor id="2" name="Haven, Gayle (DHHS)" initials="HG(" lastIdx="2" clrIdx="1">
    <p:extLst>
      <p:ext uri="{19B8F6BF-5375-455C-9EA6-DF929625EA0E}">
        <p15:presenceInfo xmlns:p15="http://schemas.microsoft.com/office/powerpoint/2012/main" userId="S::HavenG@michigan.gov::6a0a85df-0979-465e-b858-d46b9f768215" providerId="AD"/>
      </p:ext>
    </p:extLst>
  </p:cmAuthor>
  <p:cmAuthor id="3" name="Commey, Katherine  (DHHS-Contractor)" initials="CK(" lastIdx="21" clrIdx="2">
    <p:extLst>
      <p:ext uri="{19B8F6BF-5375-455C-9EA6-DF929625EA0E}">
        <p15:presenceInfo xmlns:p15="http://schemas.microsoft.com/office/powerpoint/2012/main" userId="S::CommeyK@michigan.gov::5ed61cd6-1713-48aa-8905-d216c5bafa12" providerId="AD"/>
      </p:ext>
    </p:extLst>
  </p:cmAuthor>
  <p:cmAuthor id="4" name="Everhart, Karen (DHHS)" initials="EK(" lastIdx="8" clrIdx="3">
    <p:extLst>
      <p:ext uri="{19B8F6BF-5375-455C-9EA6-DF929625EA0E}">
        <p15:presenceInfo xmlns:p15="http://schemas.microsoft.com/office/powerpoint/2012/main" userId="S::EverhartK1@michigan.gov::67439829-d87f-4cdd-9ebc-e5d7ca34b0b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66" autoAdjust="0"/>
    <p:restoredTop sz="71176" autoAdjust="0"/>
  </p:normalViewPr>
  <p:slideViewPr>
    <p:cSldViewPr snapToGrid="0">
      <p:cViewPr varScale="1">
        <p:scale>
          <a:sx n="75" d="100"/>
          <a:sy n="75" d="100"/>
        </p:scale>
        <p:origin x="390" y="7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6E1894-66BA-4B62-A842-5F7D91E7CB5D}"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D703B5FF-432F-40E5-A2B1-F41F4D79F25A}">
      <dgm:prSet phldrT="[Text]"/>
      <dgm:spPr>
        <a:solidFill>
          <a:schemeClr val="bg1">
            <a:lumMod val="50000"/>
          </a:schemeClr>
        </a:solidFill>
        <a:ln>
          <a:solidFill>
            <a:schemeClr val="bg1">
              <a:lumMod val="50000"/>
            </a:schemeClr>
          </a:solidFill>
        </a:ln>
      </dgm:spPr>
      <dgm:t>
        <a:bodyPr/>
        <a:lstStyle/>
        <a:p>
          <a:r>
            <a:rPr lang="en-US" dirty="0"/>
            <a:t>Pre-Submission Validation</a:t>
          </a:r>
        </a:p>
      </dgm:t>
    </dgm:pt>
    <dgm:pt modelId="{F205DCAE-9871-4B9D-96A7-66CD8D78DCFE}" type="parTrans" cxnId="{448A03DE-B3E3-465F-84F7-754184DAF91C}">
      <dgm:prSet/>
      <dgm:spPr/>
      <dgm:t>
        <a:bodyPr/>
        <a:lstStyle/>
        <a:p>
          <a:endParaRPr lang="en-US"/>
        </a:p>
      </dgm:t>
    </dgm:pt>
    <dgm:pt modelId="{4E2BA308-E6BF-47CA-A01F-EC4349ABE4B4}" type="sibTrans" cxnId="{448A03DE-B3E3-465F-84F7-754184DAF91C}">
      <dgm:prSet/>
      <dgm:spPr/>
      <dgm:t>
        <a:bodyPr/>
        <a:lstStyle/>
        <a:p>
          <a:endParaRPr lang="en-US"/>
        </a:p>
      </dgm:t>
    </dgm:pt>
    <dgm:pt modelId="{F5D7E8CC-039A-446C-9441-557468C249A2}">
      <dgm:prSet phldrT="[Text]"/>
      <dgm:spPr>
        <a:ln>
          <a:solidFill>
            <a:schemeClr val="bg1">
              <a:lumMod val="50000"/>
            </a:schemeClr>
          </a:solidFill>
        </a:ln>
      </dgm:spPr>
      <dgm:t>
        <a:bodyPr/>
        <a:lstStyle/>
        <a:p>
          <a:r>
            <a:rPr lang="en-US" dirty="0"/>
            <a:t>NHSN Facility ID (5-digit numeric entries only) </a:t>
          </a:r>
        </a:p>
      </dgm:t>
    </dgm:pt>
    <dgm:pt modelId="{6C8E29EB-4316-4A2E-AE5E-E88A785BDBFC}" type="parTrans" cxnId="{B3894C94-C6E7-4F7B-84EC-9D91237E6681}">
      <dgm:prSet/>
      <dgm:spPr/>
      <dgm:t>
        <a:bodyPr/>
        <a:lstStyle/>
        <a:p>
          <a:endParaRPr lang="en-US"/>
        </a:p>
      </dgm:t>
    </dgm:pt>
    <dgm:pt modelId="{8AC82B6D-8C2E-47D6-A341-27F9F2B46632}" type="sibTrans" cxnId="{B3894C94-C6E7-4F7B-84EC-9D91237E6681}">
      <dgm:prSet/>
      <dgm:spPr/>
      <dgm:t>
        <a:bodyPr/>
        <a:lstStyle/>
        <a:p>
          <a:endParaRPr lang="en-US"/>
        </a:p>
      </dgm:t>
    </dgm:pt>
    <dgm:pt modelId="{4DD207CB-0574-4CAD-8E04-0E72325E028B}">
      <dgm:prSet phldrT="[Text]"/>
      <dgm:spPr>
        <a:ln>
          <a:solidFill>
            <a:schemeClr val="bg1">
              <a:lumMod val="50000"/>
            </a:schemeClr>
          </a:solidFill>
        </a:ln>
      </dgm:spPr>
      <dgm:t>
        <a:bodyPr/>
        <a:lstStyle/>
        <a:p>
          <a:r>
            <a:rPr lang="en-US" dirty="0"/>
            <a:t>Vent unit question response entered </a:t>
          </a:r>
        </a:p>
      </dgm:t>
    </dgm:pt>
    <dgm:pt modelId="{98636B67-40C0-4C0E-B096-603E20517D67}" type="parTrans" cxnId="{276723A8-E22D-46A0-BCEB-A18BD6F138CE}">
      <dgm:prSet/>
      <dgm:spPr/>
      <dgm:t>
        <a:bodyPr/>
        <a:lstStyle/>
        <a:p>
          <a:endParaRPr lang="en-US"/>
        </a:p>
      </dgm:t>
    </dgm:pt>
    <dgm:pt modelId="{BAA997CE-27FE-4918-8FD4-7D2D7B0F8AF4}" type="sibTrans" cxnId="{276723A8-E22D-46A0-BCEB-A18BD6F138CE}">
      <dgm:prSet/>
      <dgm:spPr/>
      <dgm:t>
        <a:bodyPr/>
        <a:lstStyle/>
        <a:p>
          <a:endParaRPr lang="en-US"/>
        </a:p>
      </dgm:t>
    </dgm:pt>
    <dgm:pt modelId="{869C1E25-570C-4A61-B116-95785D411751}">
      <dgm:prSet phldrT="[Text]"/>
      <dgm:spPr>
        <a:solidFill>
          <a:schemeClr val="bg1">
            <a:lumMod val="50000"/>
          </a:schemeClr>
        </a:solidFill>
        <a:ln>
          <a:solidFill>
            <a:schemeClr val="bg1">
              <a:lumMod val="50000"/>
            </a:schemeClr>
          </a:solidFill>
        </a:ln>
      </dgm:spPr>
      <dgm:t>
        <a:bodyPr/>
        <a:lstStyle/>
        <a:p>
          <a:r>
            <a:rPr lang="en-US" dirty="0"/>
            <a:t>NHSN Validation</a:t>
          </a:r>
        </a:p>
      </dgm:t>
    </dgm:pt>
    <dgm:pt modelId="{D48D9C3D-CB52-47BE-A789-A2090887DED9}" type="parTrans" cxnId="{0ABDA08E-3AD0-4774-8071-018E2D4EEACB}">
      <dgm:prSet/>
      <dgm:spPr/>
      <dgm:t>
        <a:bodyPr/>
        <a:lstStyle/>
        <a:p>
          <a:endParaRPr lang="en-US"/>
        </a:p>
      </dgm:t>
    </dgm:pt>
    <dgm:pt modelId="{1F07EC9D-36FF-48C6-99C3-DD669A75A3A4}" type="sibTrans" cxnId="{0ABDA08E-3AD0-4774-8071-018E2D4EEACB}">
      <dgm:prSet/>
      <dgm:spPr/>
      <dgm:t>
        <a:bodyPr/>
        <a:lstStyle/>
        <a:p>
          <a:endParaRPr lang="en-US"/>
        </a:p>
      </dgm:t>
    </dgm:pt>
    <dgm:pt modelId="{2262B135-FE0D-4D14-9B7B-4F31C7F730B9}">
      <dgm:prSet phldrT="[Text]"/>
      <dgm:spPr>
        <a:ln>
          <a:solidFill>
            <a:schemeClr val="bg1">
              <a:lumMod val="50000"/>
            </a:schemeClr>
          </a:solidFill>
        </a:ln>
      </dgm:spPr>
      <dgm:t>
        <a:bodyPr/>
        <a:lstStyle/>
        <a:p>
          <a:r>
            <a:rPr lang="en-US" dirty="0"/>
            <a:t>Facility self-report  </a:t>
          </a:r>
        </a:p>
      </dgm:t>
    </dgm:pt>
    <dgm:pt modelId="{EF34D14F-BE07-431E-985F-430C70C06041}" type="parTrans" cxnId="{EE4C4C6A-AF92-41D7-B54F-99CAC12B79C9}">
      <dgm:prSet/>
      <dgm:spPr/>
      <dgm:t>
        <a:bodyPr/>
        <a:lstStyle/>
        <a:p>
          <a:endParaRPr lang="en-US"/>
        </a:p>
      </dgm:t>
    </dgm:pt>
    <dgm:pt modelId="{818826A0-3E15-471D-9018-9439B01E98D9}" type="sibTrans" cxnId="{EE4C4C6A-AF92-41D7-B54F-99CAC12B79C9}">
      <dgm:prSet/>
      <dgm:spPr/>
      <dgm:t>
        <a:bodyPr/>
        <a:lstStyle/>
        <a:p>
          <a:endParaRPr lang="en-US"/>
        </a:p>
      </dgm:t>
    </dgm:pt>
    <dgm:pt modelId="{EF239801-BCD9-4058-86A2-10A76FE553AE}">
      <dgm:prSet phldrT="[Text]"/>
      <dgm:spPr>
        <a:ln>
          <a:solidFill>
            <a:schemeClr val="bg1">
              <a:lumMod val="50000"/>
            </a:schemeClr>
          </a:solidFill>
        </a:ln>
      </dgm:spPr>
      <dgm:t>
        <a:bodyPr/>
        <a:lstStyle/>
        <a:p>
          <a:r>
            <a:rPr lang="en-US" dirty="0"/>
            <a:t>Facility not enrolled in pathway </a:t>
          </a:r>
        </a:p>
      </dgm:t>
    </dgm:pt>
    <dgm:pt modelId="{611E96B6-455D-4D0A-9DC7-C2ED99EBA35C}" type="parTrans" cxnId="{7BA91A41-6AA7-4146-8FFE-C5283C3239EF}">
      <dgm:prSet/>
      <dgm:spPr/>
      <dgm:t>
        <a:bodyPr/>
        <a:lstStyle/>
        <a:p>
          <a:endParaRPr lang="en-US"/>
        </a:p>
      </dgm:t>
    </dgm:pt>
    <dgm:pt modelId="{5F2305ED-8AEF-4092-B6C1-A29479E641EB}" type="sibTrans" cxnId="{7BA91A41-6AA7-4146-8FFE-C5283C3239EF}">
      <dgm:prSet/>
      <dgm:spPr/>
      <dgm:t>
        <a:bodyPr/>
        <a:lstStyle/>
        <a:p>
          <a:endParaRPr lang="en-US"/>
        </a:p>
      </dgm:t>
    </dgm:pt>
    <dgm:pt modelId="{348D525A-9092-447F-8B62-9E02E848D942}">
      <dgm:prSet phldrT="[Text]"/>
      <dgm:spPr>
        <a:ln>
          <a:solidFill>
            <a:schemeClr val="bg1">
              <a:lumMod val="50000"/>
            </a:schemeClr>
          </a:solidFill>
        </a:ln>
      </dgm:spPr>
      <dgm:t>
        <a:bodyPr/>
        <a:lstStyle/>
        <a:p>
          <a:r>
            <a:rPr lang="en-US" dirty="0"/>
            <a:t>Identify duplicate NHSN Facility ID</a:t>
          </a:r>
        </a:p>
      </dgm:t>
    </dgm:pt>
    <dgm:pt modelId="{95F58CAC-288C-4794-8CAB-C576C488930F}" type="parTrans" cxnId="{FCC8CC06-A657-46FD-983A-0A029CA4CE02}">
      <dgm:prSet/>
      <dgm:spPr/>
      <dgm:t>
        <a:bodyPr/>
        <a:lstStyle/>
        <a:p>
          <a:endParaRPr lang="en-US"/>
        </a:p>
      </dgm:t>
    </dgm:pt>
    <dgm:pt modelId="{B626BE1C-0792-4A75-AEA4-DAD06AD6ABCF}" type="sibTrans" cxnId="{FCC8CC06-A657-46FD-983A-0A029CA4CE02}">
      <dgm:prSet/>
      <dgm:spPr/>
      <dgm:t>
        <a:bodyPr/>
        <a:lstStyle/>
        <a:p>
          <a:endParaRPr lang="en-US"/>
        </a:p>
      </dgm:t>
    </dgm:pt>
    <dgm:pt modelId="{95900756-C346-4D48-8FEF-0820326FE1B6}">
      <dgm:prSet phldrT="[Text]"/>
      <dgm:spPr>
        <a:ln>
          <a:solidFill>
            <a:schemeClr val="bg1">
              <a:lumMod val="50000"/>
            </a:schemeClr>
          </a:solidFill>
        </a:ln>
      </dgm:spPr>
      <dgm:t>
        <a:bodyPr/>
        <a:lstStyle/>
        <a:p>
          <a:r>
            <a:rPr lang="en-US" dirty="0"/>
            <a:t>Group permissions do not exist </a:t>
          </a:r>
        </a:p>
      </dgm:t>
    </dgm:pt>
    <dgm:pt modelId="{B0F5249B-1EAD-42D3-90B6-A03A36139DB8}" type="parTrans" cxnId="{9402516E-4FF5-47E1-8886-B5F40EE2BAC9}">
      <dgm:prSet/>
      <dgm:spPr/>
      <dgm:t>
        <a:bodyPr/>
        <a:lstStyle/>
        <a:p>
          <a:endParaRPr lang="en-US"/>
        </a:p>
      </dgm:t>
    </dgm:pt>
    <dgm:pt modelId="{54C36A6E-94D4-42A1-AD3E-D1E1CBB581FE}" type="sibTrans" cxnId="{9402516E-4FF5-47E1-8886-B5F40EE2BAC9}">
      <dgm:prSet/>
      <dgm:spPr/>
      <dgm:t>
        <a:bodyPr/>
        <a:lstStyle/>
        <a:p>
          <a:endParaRPr lang="en-US"/>
        </a:p>
      </dgm:t>
    </dgm:pt>
    <dgm:pt modelId="{A2D2982D-2A62-45B3-8F0E-F3266167C767}">
      <dgm:prSet phldrT="[Text]"/>
      <dgm:spPr>
        <a:solidFill>
          <a:schemeClr val="bg1">
            <a:lumMod val="50000"/>
          </a:schemeClr>
        </a:solidFill>
        <a:ln>
          <a:solidFill>
            <a:schemeClr val="bg1">
              <a:lumMod val="50000"/>
            </a:schemeClr>
          </a:solidFill>
        </a:ln>
      </dgm:spPr>
      <dgm:t>
        <a:bodyPr/>
        <a:lstStyle/>
        <a:p>
          <a:r>
            <a:rPr lang="en-US" dirty="0"/>
            <a:t>Capture and Filter</a:t>
          </a:r>
        </a:p>
      </dgm:t>
    </dgm:pt>
    <dgm:pt modelId="{5573594A-5883-47AE-98A4-D6FD4098FC89}" type="parTrans" cxnId="{C8143923-8F30-4FE5-9F98-0A58D1EC2F41}">
      <dgm:prSet/>
      <dgm:spPr/>
      <dgm:t>
        <a:bodyPr/>
        <a:lstStyle/>
        <a:p>
          <a:endParaRPr lang="en-US"/>
        </a:p>
      </dgm:t>
    </dgm:pt>
    <dgm:pt modelId="{711A2155-4CF4-498C-B3F2-EB5558E0CBAA}" type="sibTrans" cxnId="{C8143923-8F30-4FE5-9F98-0A58D1EC2F41}">
      <dgm:prSet/>
      <dgm:spPr/>
      <dgm:t>
        <a:bodyPr/>
        <a:lstStyle/>
        <a:p>
          <a:endParaRPr lang="en-US"/>
        </a:p>
      </dgm:t>
    </dgm:pt>
    <dgm:pt modelId="{DA66E014-EC6A-47C4-9CC7-0A67B063A5E7}">
      <dgm:prSet phldrT="[Text]"/>
      <dgm:spPr>
        <a:solidFill>
          <a:schemeClr val="bg1"/>
        </a:solidFill>
        <a:ln>
          <a:solidFill>
            <a:schemeClr val="bg1">
              <a:lumMod val="50000"/>
            </a:schemeClr>
          </a:solidFill>
        </a:ln>
      </dgm:spPr>
      <dgm:t>
        <a:bodyPr/>
        <a:lstStyle/>
        <a:p>
          <a:r>
            <a:rPr lang="en-US" dirty="0"/>
            <a:t>Pull COVID-19 Daily LTC NHSN Report event snapshot at 3:35 P.M.</a:t>
          </a:r>
        </a:p>
      </dgm:t>
    </dgm:pt>
    <dgm:pt modelId="{5C2FD712-8C4F-4792-AC46-59ACFF2ABB2B}" type="parTrans" cxnId="{826E37AA-DD17-4285-916C-57BD6B316D48}">
      <dgm:prSet/>
      <dgm:spPr/>
      <dgm:t>
        <a:bodyPr/>
        <a:lstStyle/>
        <a:p>
          <a:endParaRPr lang="en-US"/>
        </a:p>
      </dgm:t>
    </dgm:pt>
    <dgm:pt modelId="{43296158-A1DD-40DA-9656-9D5DCFB658BE}" type="sibTrans" cxnId="{826E37AA-DD17-4285-916C-57BD6B316D48}">
      <dgm:prSet/>
      <dgm:spPr/>
      <dgm:t>
        <a:bodyPr/>
        <a:lstStyle/>
        <a:p>
          <a:endParaRPr lang="en-US"/>
        </a:p>
      </dgm:t>
    </dgm:pt>
    <dgm:pt modelId="{D8CBA57D-81FF-4144-AF8E-DDE9408CB85F}">
      <dgm:prSet phldrT="[Text]"/>
      <dgm:spPr>
        <a:solidFill>
          <a:schemeClr val="bg1"/>
        </a:solidFill>
        <a:ln>
          <a:solidFill>
            <a:schemeClr val="bg1">
              <a:lumMod val="50000"/>
            </a:schemeClr>
          </a:solidFill>
        </a:ln>
      </dgm:spPr>
      <dgm:t>
        <a:bodyPr/>
        <a:lstStyle/>
        <a:p>
          <a:r>
            <a:rPr lang="en-US" dirty="0"/>
            <a:t>Filter out facility data that is over 24 hours old</a:t>
          </a:r>
        </a:p>
      </dgm:t>
    </dgm:pt>
    <dgm:pt modelId="{6A4274EB-239F-4AE0-8E70-83E20E3CFB0A}" type="parTrans" cxnId="{973CB574-348C-4DC8-B226-ECB12944DD9E}">
      <dgm:prSet/>
      <dgm:spPr/>
      <dgm:t>
        <a:bodyPr/>
        <a:lstStyle/>
        <a:p>
          <a:endParaRPr lang="en-US"/>
        </a:p>
      </dgm:t>
    </dgm:pt>
    <dgm:pt modelId="{D3C5C4CC-3E9A-4DD7-B7FE-CC9B893D3642}" type="sibTrans" cxnId="{973CB574-348C-4DC8-B226-ECB12944DD9E}">
      <dgm:prSet/>
      <dgm:spPr/>
      <dgm:t>
        <a:bodyPr/>
        <a:lstStyle/>
        <a:p>
          <a:endParaRPr lang="en-US"/>
        </a:p>
      </dgm:t>
    </dgm:pt>
    <dgm:pt modelId="{2BB0A9EC-0BF8-47AB-B403-30ADEBD189E2}" type="pres">
      <dgm:prSet presAssocID="{AB6E1894-66BA-4B62-A842-5F7D91E7CB5D}" presName="linearFlow" presStyleCnt="0">
        <dgm:presLayoutVars>
          <dgm:dir/>
          <dgm:animLvl val="lvl"/>
          <dgm:resizeHandles val="exact"/>
        </dgm:presLayoutVars>
      </dgm:prSet>
      <dgm:spPr/>
    </dgm:pt>
    <dgm:pt modelId="{DCF5AE6F-C3A6-4B79-82FE-27B6CDF6C7A2}" type="pres">
      <dgm:prSet presAssocID="{A2D2982D-2A62-45B3-8F0E-F3266167C767}" presName="composite" presStyleCnt="0"/>
      <dgm:spPr/>
    </dgm:pt>
    <dgm:pt modelId="{0988BFD9-FC94-4EDC-BFB8-FCE37F8D716D}" type="pres">
      <dgm:prSet presAssocID="{A2D2982D-2A62-45B3-8F0E-F3266167C767}" presName="parentText" presStyleLbl="alignNode1" presStyleIdx="0" presStyleCnt="3">
        <dgm:presLayoutVars>
          <dgm:chMax val="1"/>
          <dgm:bulletEnabled val="1"/>
        </dgm:presLayoutVars>
      </dgm:prSet>
      <dgm:spPr/>
    </dgm:pt>
    <dgm:pt modelId="{70E70D93-A543-458C-9921-518EA6E88306}" type="pres">
      <dgm:prSet presAssocID="{A2D2982D-2A62-45B3-8F0E-F3266167C767}" presName="descendantText" presStyleLbl="alignAcc1" presStyleIdx="0" presStyleCnt="3">
        <dgm:presLayoutVars>
          <dgm:bulletEnabled val="1"/>
        </dgm:presLayoutVars>
      </dgm:prSet>
      <dgm:spPr/>
    </dgm:pt>
    <dgm:pt modelId="{0F68D936-A324-4DD2-9CBB-BAD7AB36912F}" type="pres">
      <dgm:prSet presAssocID="{711A2155-4CF4-498C-B3F2-EB5558E0CBAA}" presName="sp" presStyleCnt="0"/>
      <dgm:spPr/>
    </dgm:pt>
    <dgm:pt modelId="{5E08DDD9-B58D-4F63-8B2E-461228275A28}" type="pres">
      <dgm:prSet presAssocID="{D703B5FF-432F-40E5-A2B1-F41F4D79F25A}" presName="composite" presStyleCnt="0"/>
      <dgm:spPr/>
    </dgm:pt>
    <dgm:pt modelId="{0FED1B5F-FF60-4553-9C69-078A581C3466}" type="pres">
      <dgm:prSet presAssocID="{D703B5FF-432F-40E5-A2B1-F41F4D79F25A}" presName="parentText" presStyleLbl="alignNode1" presStyleIdx="1" presStyleCnt="3">
        <dgm:presLayoutVars>
          <dgm:chMax val="1"/>
          <dgm:bulletEnabled val="1"/>
        </dgm:presLayoutVars>
      </dgm:prSet>
      <dgm:spPr/>
    </dgm:pt>
    <dgm:pt modelId="{DFDC5641-25B9-48A7-BC4A-90400E52B408}" type="pres">
      <dgm:prSet presAssocID="{D703B5FF-432F-40E5-A2B1-F41F4D79F25A}" presName="descendantText" presStyleLbl="alignAcc1" presStyleIdx="1" presStyleCnt="3">
        <dgm:presLayoutVars>
          <dgm:bulletEnabled val="1"/>
        </dgm:presLayoutVars>
      </dgm:prSet>
      <dgm:spPr/>
    </dgm:pt>
    <dgm:pt modelId="{6BA99AF0-87EC-4520-AF2A-597B850A95B0}" type="pres">
      <dgm:prSet presAssocID="{4E2BA308-E6BF-47CA-A01F-EC4349ABE4B4}" presName="sp" presStyleCnt="0"/>
      <dgm:spPr/>
    </dgm:pt>
    <dgm:pt modelId="{39B7C31F-43EB-4505-9D75-EBB238CFD957}" type="pres">
      <dgm:prSet presAssocID="{869C1E25-570C-4A61-B116-95785D411751}" presName="composite" presStyleCnt="0"/>
      <dgm:spPr/>
    </dgm:pt>
    <dgm:pt modelId="{68F0CB69-2786-420F-A510-7F65F46E35C1}" type="pres">
      <dgm:prSet presAssocID="{869C1E25-570C-4A61-B116-95785D411751}" presName="parentText" presStyleLbl="alignNode1" presStyleIdx="2" presStyleCnt="3">
        <dgm:presLayoutVars>
          <dgm:chMax val="1"/>
          <dgm:bulletEnabled val="1"/>
        </dgm:presLayoutVars>
      </dgm:prSet>
      <dgm:spPr/>
    </dgm:pt>
    <dgm:pt modelId="{B3F64286-9437-4353-AA62-3A24313980FA}" type="pres">
      <dgm:prSet presAssocID="{869C1E25-570C-4A61-B116-95785D411751}" presName="descendantText" presStyleLbl="alignAcc1" presStyleIdx="2" presStyleCnt="3">
        <dgm:presLayoutVars>
          <dgm:bulletEnabled val="1"/>
        </dgm:presLayoutVars>
      </dgm:prSet>
      <dgm:spPr/>
    </dgm:pt>
  </dgm:ptLst>
  <dgm:cxnLst>
    <dgm:cxn modelId="{FCC8CC06-A657-46FD-983A-0A029CA4CE02}" srcId="{D703B5FF-432F-40E5-A2B1-F41F4D79F25A}" destId="{348D525A-9092-447F-8B62-9E02E848D942}" srcOrd="2" destOrd="0" parTransId="{95F58CAC-288C-4794-8CAB-C576C488930F}" sibTransId="{B626BE1C-0792-4A75-AEA4-DAD06AD6ABCF}"/>
    <dgm:cxn modelId="{B3158F17-6B89-48C4-B320-E7AA80723DC2}" type="presOf" srcId="{AB6E1894-66BA-4B62-A842-5F7D91E7CB5D}" destId="{2BB0A9EC-0BF8-47AB-B403-30ADEBD189E2}" srcOrd="0" destOrd="0" presId="urn:microsoft.com/office/officeart/2005/8/layout/chevron2"/>
    <dgm:cxn modelId="{C8143923-8F30-4FE5-9F98-0A58D1EC2F41}" srcId="{AB6E1894-66BA-4B62-A842-5F7D91E7CB5D}" destId="{A2D2982D-2A62-45B3-8F0E-F3266167C767}" srcOrd="0" destOrd="0" parTransId="{5573594A-5883-47AE-98A4-D6FD4098FC89}" sibTransId="{711A2155-4CF4-498C-B3F2-EB5558E0CBAA}"/>
    <dgm:cxn modelId="{881B7E27-9DAF-45E1-813C-B4DB7C2EF98E}" type="presOf" srcId="{2262B135-FE0D-4D14-9B7B-4F31C7F730B9}" destId="{B3F64286-9437-4353-AA62-3A24313980FA}" srcOrd="0" destOrd="0" presId="urn:microsoft.com/office/officeart/2005/8/layout/chevron2"/>
    <dgm:cxn modelId="{7BA91A41-6AA7-4146-8FFE-C5283C3239EF}" srcId="{869C1E25-570C-4A61-B116-95785D411751}" destId="{EF239801-BCD9-4058-86A2-10A76FE553AE}" srcOrd="1" destOrd="0" parTransId="{611E96B6-455D-4D0A-9DC7-C2ED99EBA35C}" sibTransId="{5F2305ED-8AEF-4092-B6C1-A29479E641EB}"/>
    <dgm:cxn modelId="{EE4C4C6A-AF92-41D7-B54F-99CAC12B79C9}" srcId="{869C1E25-570C-4A61-B116-95785D411751}" destId="{2262B135-FE0D-4D14-9B7B-4F31C7F730B9}" srcOrd="0" destOrd="0" parTransId="{EF34D14F-BE07-431E-985F-430C70C06041}" sibTransId="{818826A0-3E15-471D-9018-9439B01E98D9}"/>
    <dgm:cxn modelId="{9402516E-4FF5-47E1-8886-B5F40EE2BAC9}" srcId="{869C1E25-570C-4A61-B116-95785D411751}" destId="{95900756-C346-4D48-8FEF-0820326FE1B6}" srcOrd="2" destOrd="0" parTransId="{B0F5249B-1EAD-42D3-90B6-A03A36139DB8}" sibTransId="{54C36A6E-94D4-42A1-AD3E-D1E1CBB581FE}"/>
    <dgm:cxn modelId="{973CB574-348C-4DC8-B226-ECB12944DD9E}" srcId="{A2D2982D-2A62-45B3-8F0E-F3266167C767}" destId="{D8CBA57D-81FF-4144-AF8E-DDE9408CB85F}" srcOrd="1" destOrd="0" parTransId="{6A4274EB-239F-4AE0-8E70-83E20E3CFB0A}" sibTransId="{D3C5C4CC-3E9A-4DD7-B7FE-CC9B893D3642}"/>
    <dgm:cxn modelId="{72FEDE7B-EF98-4F5B-AC74-7933BB83CC7C}" type="presOf" srcId="{95900756-C346-4D48-8FEF-0820326FE1B6}" destId="{B3F64286-9437-4353-AA62-3A24313980FA}" srcOrd="0" destOrd="2" presId="urn:microsoft.com/office/officeart/2005/8/layout/chevron2"/>
    <dgm:cxn modelId="{70F61F8E-07F4-4667-A31C-3067735CDBC1}" type="presOf" srcId="{869C1E25-570C-4A61-B116-95785D411751}" destId="{68F0CB69-2786-420F-A510-7F65F46E35C1}" srcOrd="0" destOrd="0" presId="urn:microsoft.com/office/officeart/2005/8/layout/chevron2"/>
    <dgm:cxn modelId="{0ABDA08E-3AD0-4774-8071-018E2D4EEACB}" srcId="{AB6E1894-66BA-4B62-A842-5F7D91E7CB5D}" destId="{869C1E25-570C-4A61-B116-95785D411751}" srcOrd="2" destOrd="0" parTransId="{D48D9C3D-CB52-47BE-A789-A2090887DED9}" sibTransId="{1F07EC9D-36FF-48C6-99C3-DD669A75A3A4}"/>
    <dgm:cxn modelId="{B3894C94-C6E7-4F7B-84EC-9D91237E6681}" srcId="{D703B5FF-432F-40E5-A2B1-F41F4D79F25A}" destId="{F5D7E8CC-039A-446C-9441-557468C249A2}" srcOrd="0" destOrd="0" parTransId="{6C8E29EB-4316-4A2E-AE5E-E88A785BDBFC}" sibTransId="{8AC82B6D-8C2E-47D6-A341-27F9F2B46632}"/>
    <dgm:cxn modelId="{276723A8-E22D-46A0-BCEB-A18BD6F138CE}" srcId="{D703B5FF-432F-40E5-A2B1-F41F4D79F25A}" destId="{4DD207CB-0574-4CAD-8E04-0E72325E028B}" srcOrd="1" destOrd="0" parTransId="{98636B67-40C0-4C0E-B096-603E20517D67}" sibTransId="{BAA997CE-27FE-4918-8FD4-7D2D7B0F8AF4}"/>
    <dgm:cxn modelId="{826E37AA-DD17-4285-916C-57BD6B316D48}" srcId="{A2D2982D-2A62-45B3-8F0E-F3266167C767}" destId="{DA66E014-EC6A-47C4-9CC7-0A67B063A5E7}" srcOrd="0" destOrd="0" parTransId="{5C2FD712-8C4F-4792-AC46-59ACFF2ABB2B}" sibTransId="{43296158-A1DD-40DA-9656-9D5DCFB658BE}"/>
    <dgm:cxn modelId="{BDCA16AF-672F-4CB2-854E-A70A8A9180A1}" type="presOf" srcId="{F5D7E8CC-039A-446C-9441-557468C249A2}" destId="{DFDC5641-25B9-48A7-BC4A-90400E52B408}" srcOrd="0" destOrd="0" presId="urn:microsoft.com/office/officeart/2005/8/layout/chevron2"/>
    <dgm:cxn modelId="{0CA8E1CD-A382-4C8D-BD0F-9AA04A0E4F30}" type="presOf" srcId="{D8CBA57D-81FF-4144-AF8E-DDE9408CB85F}" destId="{70E70D93-A543-458C-9921-518EA6E88306}" srcOrd="0" destOrd="1" presId="urn:microsoft.com/office/officeart/2005/8/layout/chevron2"/>
    <dgm:cxn modelId="{44A202D0-5A45-4D00-992F-02BB048C3202}" type="presOf" srcId="{348D525A-9092-447F-8B62-9E02E848D942}" destId="{DFDC5641-25B9-48A7-BC4A-90400E52B408}" srcOrd="0" destOrd="2" presId="urn:microsoft.com/office/officeart/2005/8/layout/chevron2"/>
    <dgm:cxn modelId="{AADDFFD4-9094-4DDF-828D-2A526F7F0E9F}" type="presOf" srcId="{DA66E014-EC6A-47C4-9CC7-0A67B063A5E7}" destId="{70E70D93-A543-458C-9921-518EA6E88306}" srcOrd="0" destOrd="0" presId="urn:microsoft.com/office/officeart/2005/8/layout/chevron2"/>
    <dgm:cxn modelId="{69FD01D5-B8B6-4E15-AD53-12763C5C3A13}" type="presOf" srcId="{A2D2982D-2A62-45B3-8F0E-F3266167C767}" destId="{0988BFD9-FC94-4EDC-BFB8-FCE37F8D716D}" srcOrd="0" destOrd="0" presId="urn:microsoft.com/office/officeart/2005/8/layout/chevron2"/>
    <dgm:cxn modelId="{60852DDC-CC2D-4569-B19F-03DAEE944C8F}" type="presOf" srcId="{EF239801-BCD9-4058-86A2-10A76FE553AE}" destId="{B3F64286-9437-4353-AA62-3A24313980FA}" srcOrd="0" destOrd="1" presId="urn:microsoft.com/office/officeart/2005/8/layout/chevron2"/>
    <dgm:cxn modelId="{448A03DE-B3E3-465F-84F7-754184DAF91C}" srcId="{AB6E1894-66BA-4B62-A842-5F7D91E7CB5D}" destId="{D703B5FF-432F-40E5-A2B1-F41F4D79F25A}" srcOrd="1" destOrd="0" parTransId="{F205DCAE-9871-4B9D-96A7-66CD8D78DCFE}" sibTransId="{4E2BA308-E6BF-47CA-A01F-EC4349ABE4B4}"/>
    <dgm:cxn modelId="{FDAEE1E4-4389-4C11-9C32-0DD3E275FFAB}" type="presOf" srcId="{4DD207CB-0574-4CAD-8E04-0E72325E028B}" destId="{DFDC5641-25B9-48A7-BC4A-90400E52B408}" srcOrd="0" destOrd="1" presId="urn:microsoft.com/office/officeart/2005/8/layout/chevron2"/>
    <dgm:cxn modelId="{085345FA-4C63-4434-99EB-605B95D47818}" type="presOf" srcId="{D703B5FF-432F-40E5-A2B1-F41F4D79F25A}" destId="{0FED1B5F-FF60-4553-9C69-078A581C3466}" srcOrd="0" destOrd="0" presId="urn:microsoft.com/office/officeart/2005/8/layout/chevron2"/>
    <dgm:cxn modelId="{89B342C7-80C7-42E6-A623-76DBEB9470D7}" type="presParOf" srcId="{2BB0A9EC-0BF8-47AB-B403-30ADEBD189E2}" destId="{DCF5AE6F-C3A6-4B79-82FE-27B6CDF6C7A2}" srcOrd="0" destOrd="0" presId="urn:microsoft.com/office/officeart/2005/8/layout/chevron2"/>
    <dgm:cxn modelId="{D4FAC3C7-B5F6-4140-9B35-76B17CA4AF17}" type="presParOf" srcId="{DCF5AE6F-C3A6-4B79-82FE-27B6CDF6C7A2}" destId="{0988BFD9-FC94-4EDC-BFB8-FCE37F8D716D}" srcOrd="0" destOrd="0" presId="urn:microsoft.com/office/officeart/2005/8/layout/chevron2"/>
    <dgm:cxn modelId="{BE78561A-18E7-41F5-BD93-4E952C2CAD43}" type="presParOf" srcId="{DCF5AE6F-C3A6-4B79-82FE-27B6CDF6C7A2}" destId="{70E70D93-A543-458C-9921-518EA6E88306}" srcOrd="1" destOrd="0" presId="urn:microsoft.com/office/officeart/2005/8/layout/chevron2"/>
    <dgm:cxn modelId="{C22EB7B7-4620-4211-84EA-AD4CD05B6407}" type="presParOf" srcId="{2BB0A9EC-0BF8-47AB-B403-30ADEBD189E2}" destId="{0F68D936-A324-4DD2-9CBB-BAD7AB36912F}" srcOrd="1" destOrd="0" presId="urn:microsoft.com/office/officeart/2005/8/layout/chevron2"/>
    <dgm:cxn modelId="{BD684098-3EDF-43D2-978C-65B03B6E1DF5}" type="presParOf" srcId="{2BB0A9EC-0BF8-47AB-B403-30ADEBD189E2}" destId="{5E08DDD9-B58D-4F63-8B2E-461228275A28}" srcOrd="2" destOrd="0" presId="urn:microsoft.com/office/officeart/2005/8/layout/chevron2"/>
    <dgm:cxn modelId="{DADC2302-F62F-4FFB-9D08-E78BF705C748}" type="presParOf" srcId="{5E08DDD9-B58D-4F63-8B2E-461228275A28}" destId="{0FED1B5F-FF60-4553-9C69-078A581C3466}" srcOrd="0" destOrd="0" presId="urn:microsoft.com/office/officeart/2005/8/layout/chevron2"/>
    <dgm:cxn modelId="{8C371C97-6BB2-4F76-AAD4-330F0F05701A}" type="presParOf" srcId="{5E08DDD9-B58D-4F63-8B2E-461228275A28}" destId="{DFDC5641-25B9-48A7-BC4A-90400E52B408}" srcOrd="1" destOrd="0" presId="urn:microsoft.com/office/officeart/2005/8/layout/chevron2"/>
    <dgm:cxn modelId="{F1DBE579-DF48-4F17-888A-D52A4A42AD25}" type="presParOf" srcId="{2BB0A9EC-0BF8-47AB-B403-30ADEBD189E2}" destId="{6BA99AF0-87EC-4520-AF2A-597B850A95B0}" srcOrd="3" destOrd="0" presId="urn:microsoft.com/office/officeart/2005/8/layout/chevron2"/>
    <dgm:cxn modelId="{8D0D071D-B944-4FD9-AECF-E33647E347E1}" type="presParOf" srcId="{2BB0A9EC-0BF8-47AB-B403-30ADEBD189E2}" destId="{39B7C31F-43EB-4505-9D75-EBB238CFD957}" srcOrd="4" destOrd="0" presId="urn:microsoft.com/office/officeart/2005/8/layout/chevron2"/>
    <dgm:cxn modelId="{6DD96470-D56F-47EE-905F-DCA23D7ED83F}" type="presParOf" srcId="{39B7C31F-43EB-4505-9D75-EBB238CFD957}" destId="{68F0CB69-2786-420F-A510-7F65F46E35C1}" srcOrd="0" destOrd="0" presId="urn:microsoft.com/office/officeart/2005/8/layout/chevron2"/>
    <dgm:cxn modelId="{8654E15C-2157-427C-883B-227F5D491905}" type="presParOf" srcId="{39B7C31F-43EB-4505-9D75-EBB238CFD957}" destId="{B3F64286-9437-4353-AA62-3A24313980F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88BFD9-FC94-4EDC-BFB8-FCE37F8D716D}">
      <dsp:nvSpPr>
        <dsp:cNvPr id="0" name=""/>
        <dsp:cNvSpPr/>
      </dsp:nvSpPr>
      <dsp:spPr>
        <a:xfrm rot="5400000">
          <a:off x="-221299" y="223656"/>
          <a:ext cx="1475329" cy="1032730"/>
        </a:xfrm>
        <a:prstGeom prst="chevron">
          <a:avLst/>
        </a:prstGeom>
        <a:solidFill>
          <a:schemeClr val="bg1">
            <a:lumMod val="50000"/>
          </a:schemeClr>
        </a:solid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Capture and Filter</a:t>
          </a:r>
        </a:p>
      </dsp:txBody>
      <dsp:txXfrm rot="-5400000">
        <a:off x="1" y="518721"/>
        <a:ext cx="1032730" cy="442599"/>
      </dsp:txXfrm>
    </dsp:sp>
    <dsp:sp modelId="{70E70D93-A543-458C-9921-518EA6E88306}">
      <dsp:nvSpPr>
        <dsp:cNvPr id="0" name=""/>
        <dsp:cNvSpPr/>
      </dsp:nvSpPr>
      <dsp:spPr>
        <a:xfrm rot="5400000">
          <a:off x="3916733" y="-2881645"/>
          <a:ext cx="958964" cy="6726969"/>
        </a:xfrm>
        <a:prstGeom prst="round2SameRect">
          <a:avLst/>
        </a:prstGeom>
        <a:solidFill>
          <a:schemeClr val="bg1"/>
        </a:solid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Pull COVID-19 Daily LTC NHSN Report event snapshot at 3:35 P.M.</a:t>
          </a:r>
        </a:p>
        <a:p>
          <a:pPr marL="171450" lvl="1" indent="-171450" algn="l" defTabSz="800100">
            <a:lnSpc>
              <a:spcPct val="90000"/>
            </a:lnSpc>
            <a:spcBef>
              <a:spcPct val="0"/>
            </a:spcBef>
            <a:spcAft>
              <a:spcPct val="15000"/>
            </a:spcAft>
            <a:buChar char="•"/>
          </a:pPr>
          <a:r>
            <a:rPr lang="en-US" sz="1800" kern="1200" dirty="0"/>
            <a:t>Filter out facility data that is over 24 hours old</a:t>
          </a:r>
        </a:p>
      </dsp:txBody>
      <dsp:txXfrm rot="-5400000">
        <a:off x="1032731" y="49170"/>
        <a:ext cx="6680156" cy="865338"/>
      </dsp:txXfrm>
    </dsp:sp>
    <dsp:sp modelId="{0FED1B5F-FF60-4553-9C69-078A581C3466}">
      <dsp:nvSpPr>
        <dsp:cNvPr id="0" name=""/>
        <dsp:cNvSpPr/>
      </dsp:nvSpPr>
      <dsp:spPr>
        <a:xfrm rot="5400000">
          <a:off x="-221299" y="1503337"/>
          <a:ext cx="1475329" cy="1032730"/>
        </a:xfrm>
        <a:prstGeom prst="chevron">
          <a:avLst/>
        </a:prstGeom>
        <a:solidFill>
          <a:schemeClr val="bg1">
            <a:lumMod val="50000"/>
          </a:schemeClr>
        </a:solid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Pre-Submission Validation</a:t>
          </a:r>
        </a:p>
      </dsp:txBody>
      <dsp:txXfrm rot="-5400000">
        <a:off x="1" y="1798402"/>
        <a:ext cx="1032730" cy="442599"/>
      </dsp:txXfrm>
    </dsp:sp>
    <dsp:sp modelId="{DFDC5641-25B9-48A7-BC4A-90400E52B408}">
      <dsp:nvSpPr>
        <dsp:cNvPr id="0" name=""/>
        <dsp:cNvSpPr/>
      </dsp:nvSpPr>
      <dsp:spPr>
        <a:xfrm rot="5400000">
          <a:off x="3916733" y="-1601964"/>
          <a:ext cx="958964" cy="6726969"/>
        </a:xfrm>
        <a:prstGeom prst="round2SameRect">
          <a:avLst/>
        </a:prstGeom>
        <a:solidFill>
          <a:schemeClr val="lt1">
            <a:alpha val="90000"/>
            <a:hueOff val="0"/>
            <a:satOff val="0"/>
            <a:lumOff val="0"/>
            <a:alphaOff val="0"/>
          </a:schemeClr>
        </a:solid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NHSN Facility ID (5-digit numeric entries only) </a:t>
          </a:r>
        </a:p>
        <a:p>
          <a:pPr marL="171450" lvl="1" indent="-171450" algn="l" defTabSz="800100">
            <a:lnSpc>
              <a:spcPct val="90000"/>
            </a:lnSpc>
            <a:spcBef>
              <a:spcPct val="0"/>
            </a:spcBef>
            <a:spcAft>
              <a:spcPct val="15000"/>
            </a:spcAft>
            <a:buChar char="•"/>
          </a:pPr>
          <a:r>
            <a:rPr lang="en-US" sz="1800" kern="1200" dirty="0"/>
            <a:t>Vent unit question response entered </a:t>
          </a:r>
        </a:p>
        <a:p>
          <a:pPr marL="171450" lvl="1" indent="-171450" algn="l" defTabSz="800100">
            <a:lnSpc>
              <a:spcPct val="90000"/>
            </a:lnSpc>
            <a:spcBef>
              <a:spcPct val="0"/>
            </a:spcBef>
            <a:spcAft>
              <a:spcPct val="15000"/>
            </a:spcAft>
            <a:buChar char="•"/>
          </a:pPr>
          <a:r>
            <a:rPr lang="en-US" sz="1800" kern="1200" dirty="0"/>
            <a:t>Identify duplicate NHSN Facility ID</a:t>
          </a:r>
        </a:p>
      </dsp:txBody>
      <dsp:txXfrm rot="-5400000">
        <a:off x="1032731" y="1328851"/>
        <a:ext cx="6680156" cy="865338"/>
      </dsp:txXfrm>
    </dsp:sp>
    <dsp:sp modelId="{68F0CB69-2786-420F-A510-7F65F46E35C1}">
      <dsp:nvSpPr>
        <dsp:cNvPr id="0" name=""/>
        <dsp:cNvSpPr/>
      </dsp:nvSpPr>
      <dsp:spPr>
        <a:xfrm rot="5400000">
          <a:off x="-221299" y="2783018"/>
          <a:ext cx="1475329" cy="1032730"/>
        </a:xfrm>
        <a:prstGeom prst="chevron">
          <a:avLst/>
        </a:prstGeom>
        <a:solidFill>
          <a:schemeClr val="bg1">
            <a:lumMod val="50000"/>
          </a:schemeClr>
        </a:solid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NHSN Validation</a:t>
          </a:r>
        </a:p>
      </dsp:txBody>
      <dsp:txXfrm rot="-5400000">
        <a:off x="1" y="3078083"/>
        <a:ext cx="1032730" cy="442599"/>
      </dsp:txXfrm>
    </dsp:sp>
    <dsp:sp modelId="{B3F64286-9437-4353-AA62-3A24313980FA}">
      <dsp:nvSpPr>
        <dsp:cNvPr id="0" name=""/>
        <dsp:cNvSpPr/>
      </dsp:nvSpPr>
      <dsp:spPr>
        <a:xfrm rot="5400000">
          <a:off x="3916733" y="-322283"/>
          <a:ext cx="958964" cy="6726969"/>
        </a:xfrm>
        <a:prstGeom prst="round2SameRect">
          <a:avLst/>
        </a:prstGeom>
        <a:solidFill>
          <a:schemeClr val="lt1">
            <a:alpha val="90000"/>
            <a:hueOff val="0"/>
            <a:satOff val="0"/>
            <a:lumOff val="0"/>
            <a:alphaOff val="0"/>
          </a:schemeClr>
        </a:solid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Facility self-report  </a:t>
          </a:r>
        </a:p>
        <a:p>
          <a:pPr marL="171450" lvl="1" indent="-171450" algn="l" defTabSz="800100">
            <a:lnSpc>
              <a:spcPct val="90000"/>
            </a:lnSpc>
            <a:spcBef>
              <a:spcPct val="0"/>
            </a:spcBef>
            <a:spcAft>
              <a:spcPct val="15000"/>
            </a:spcAft>
            <a:buChar char="•"/>
          </a:pPr>
          <a:r>
            <a:rPr lang="en-US" sz="1800" kern="1200" dirty="0"/>
            <a:t>Facility not enrolled in pathway </a:t>
          </a:r>
        </a:p>
        <a:p>
          <a:pPr marL="171450" lvl="1" indent="-171450" algn="l" defTabSz="800100">
            <a:lnSpc>
              <a:spcPct val="90000"/>
            </a:lnSpc>
            <a:spcBef>
              <a:spcPct val="0"/>
            </a:spcBef>
            <a:spcAft>
              <a:spcPct val="15000"/>
            </a:spcAft>
            <a:buChar char="•"/>
          </a:pPr>
          <a:r>
            <a:rPr lang="en-US" sz="1800" kern="1200" dirty="0"/>
            <a:t>Group permissions do not exist </a:t>
          </a:r>
        </a:p>
      </dsp:txBody>
      <dsp:txXfrm rot="-5400000">
        <a:off x="1032731" y="2608532"/>
        <a:ext cx="6680156" cy="86533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455B93-3CF0-4BD3-8C20-B14D81C94AC8}" type="datetimeFigureOut">
              <a:rPr lang="en-US" smtClean="0"/>
              <a:t>5/28/2020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3EBB1E-355B-4988-B9E8-4B5A7AF17D63}" type="slidenum">
              <a:rPr lang="en-US" smtClean="0"/>
              <a:t>‹#›</a:t>
            </a:fld>
            <a:endParaRPr lang="en-US" dirty="0"/>
          </a:p>
        </p:txBody>
      </p:sp>
    </p:spTree>
    <p:extLst>
      <p:ext uri="{BB962C8B-B14F-4D97-AF65-F5344CB8AC3E}">
        <p14:creationId xmlns:p14="http://schemas.microsoft.com/office/powerpoint/2010/main" val="25785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ALISYN</a:t>
            </a:r>
          </a:p>
          <a:p>
            <a:endParaRPr lang="en-US" altLang="en-US" dirty="0"/>
          </a:p>
          <a:p>
            <a:r>
              <a:rPr lang="en-US" altLang="en-US" dirty="0"/>
              <a:t>Disclaimer: Recording this event, will post the recording </a:t>
            </a:r>
          </a:p>
          <a:p>
            <a:endParaRPr lang="en-US" altLang="en-US" dirty="0"/>
          </a:p>
          <a:p>
            <a:endParaRPr lang="en-US" altLang="en-US" dirty="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2214" indent="-286327">
              <a:spcBef>
                <a:spcPct val="30000"/>
              </a:spcBef>
              <a:defRPr sz="1200">
                <a:solidFill>
                  <a:schemeClr val="tx1"/>
                </a:solidFill>
                <a:latin typeface="Calibri" panose="020F0502020204030204" pitchFamily="34" charset="0"/>
              </a:defRPr>
            </a:lvl2pPr>
            <a:lvl3pPr marL="1158246" indent="-228091">
              <a:spcBef>
                <a:spcPct val="30000"/>
              </a:spcBef>
              <a:defRPr sz="1200">
                <a:solidFill>
                  <a:schemeClr val="tx1"/>
                </a:solidFill>
                <a:latin typeface="Calibri" panose="020F0502020204030204" pitchFamily="34" charset="0"/>
              </a:defRPr>
            </a:lvl3pPr>
            <a:lvl4pPr marL="1624133" indent="-228091">
              <a:spcBef>
                <a:spcPct val="30000"/>
              </a:spcBef>
              <a:defRPr sz="1200">
                <a:solidFill>
                  <a:schemeClr val="tx1"/>
                </a:solidFill>
                <a:latin typeface="Calibri" panose="020F0502020204030204" pitchFamily="34" charset="0"/>
              </a:defRPr>
            </a:lvl4pPr>
            <a:lvl5pPr marL="2088403" indent="-228091">
              <a:spcBef>
                <a:spcPct val="30000"/>
              </a:spcBef>
              <a:defRPr sz="1200">
                <a:solidFill>
                  <a:schemeClr val="tx1"/>
                </a:solidFill>
                <a:latin typeface="Calibri" panose="020F0502020204030204" pitchFamily="34" charset="0"/>
              </a:defRPr>
            </a:lvl5pPr>
            <a:lvl6pPr marL="2554290" indent="-228091" eaLnBrk="0" fontAlgn="base" hangingPunct="0">
              <a:spcBef>
                <a:spcPct val="30000"/>
              </a:spcBef>
              <a:spcAft>
                <a:spcPct val="0"/>
              </a:spcAft>
              <a:defRPr sz="1200">
                <a:solidFill>
                  <a:schemeClr val="tx1"/>
                </a:solidFill>
                <a:latin typeface="Calibri" panose="020F0502020204030204" pitchFamily="34" charset="0"/>
              </a:defRPr>
            </a:lvl6pPr>
            <a:lvl7pPr marL="3020176" indent="-228091" eaLnBrk="0" fontAlgn="base" hangingPunct="0">
              <a:spcBef>
                <a:spcPct val="30000"/>
              </a:spcBef>
              <a:spcAft>
                <a:spcPct val="0"/>
              </a:spcAft>
              <a:defRPr sz="1200">
                <a:solidFill>
                  <a:schemeClr val="tx1"/>
                </a:solidFill>
                <a:latin typeface="Calibri" panose="020F0502020204030204" pitchFamily="34" charset="0"/>
              </a:defRPr>
            </a:lvl7pPr>
            <a:lvl8pPr marL="3486063" indent="-228091" eaLnBrk="0" fontAlgn="base" hangingPunct="0">
              <a:spcBef>
                <a:spcPct val="30000"/>
              </a:spcBef>
              <a:spcAft>
                <a:spcPct val="0"/>
              </a:spcAft>
              <a:defRPr sz="1200">
                <a:solidFill>
                  <a:schemeClr val="tx1"/>
                </a:solidFill>
                <a:latin typeface="Calibri" panose="020F0502020204030204" pitchFamily="34" charset="0"/>
              </a:defRPr>
            </a:lvl8pPr>
            <a:lvl9pPr marL="3951950" indent="-228091"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083D2D9-4D9A-4B95-BF80-ACAC0B0A58B0}" type="slidenum">
              <a:rPr lang="en-US" altLang="en-US" smtClean="0">
                <a:latin typeface="Georgia" panose="02040502050405020303" pitchFamily="18" charset="0"/>
              </a:rPr>
              <a:pPr>
                <a:spcBef>
                  <a:spcPct val="0"/>
                </a:spcBef>
              </a:pPr>
              <a:t>1</a:t>
            </a:fld>
            <a:endParaRPr lang="en-US" altLang="en-US" dirty="0">
              <a:latin typeface="Georgia" panose="02040502050405020303" pitchFamily="18" charset="0"/>
            </a:endParaRPr>
          </a:p>
        </p:txBody>
      </p:sp>
    </p:spTree>
    <p:extLst>
      <p:ext uri="{BB962C8B-B14F-4D97-AF65-F5344CB8AC3E}">
        <p14:creationId xmlns:p14="http://schemas.microsoft.com/office/powerpoint/2010/main" val="1837556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a:t>
            </a:r>
          </a:p>
          <a:p>
            <a:endParaRPr lang="en-US" dirty="0"/>
          </a:p>
          <a:p>
            <a:r>
              <a:rPr lang="en-US" dirty="0"/>
              <a:t>Highlight: </a:t>
            </a:r>
          </a:p>
          <a:p>
            <a:pPr marL="171450" indent="-171450">
              <a:buFontTx/>
              <a:buChar char="-"/>
            </a:pPr>
            <a:r>
              <a:rPr lang="en-US" dirty="0"/>
              <a:t>CMS requires NHSN reporting at least once weekly, however MDHHS requires daily reporting, therefore instructions represent MI data collection and reporting period considerations </a:t>
            </a:r>
          </a:p>
          <a:p>
            <a:pPr marL="171450" indent="-171450">
              <a:buFontTx/>
              <a:buChar char="-"/>
            </a:pPr>
            <a:r>
              <a:rPr lang="en-US" dirty="0"/>
              <a:t>NHSN Facility ID: </a:t>
            </a:r>
          </a:p>
          <a:p>
            <a:pPr marL="628650" lvl="1" indent="-171450">
              <a:buFontTx/>
              <a:buChar char="-"/>
            </a:pPr>
            <a:r>
              <a:rPr lang="en-US" dirty="0"/>
              <a:t>IF MDHHS IS reporting, provide daily </a:t>
            </a:r>
          </a:p>
          <a:p>
            <a:pPr marL="628650" lvl="1" indent="-171450">
              <a:buFontTx/>
              <a:buChar char="-"/>
            </a:pPr>
            <a:r>
              <a:rPr lang="en-US" dirty="0"/>
              <a:t>IF MDHHS IS NOT reporting – put “0”</a:t>
            </a:r>
          </a:p>
          <a:p>
            <a:pPr marL="1085850" lvl="2" indent="-171450">
              <a:buFontTx/>
              <a:buChar char="-"/>
            </a:pPr>
            <a:r>
              <a:rPr lang="en-US" dirty="0"/>
              <a:t>This could be: </a:t>
            </a:r>
          </a:p>
          <a:p>
            <a:pPr marL="1543050" lvl="3" indent="-171450">
              <a:buFontTx/>
              <a:buChar char="-"/>
            </a:pPr>
            <a:r>
              <a:rPr lang="en-US" dirty="0"/>
              <a:t>Facility reporting on their own </a:t>
            </a:r>
          </a:p>
          <a:p>
            <a:pPr marL="1543050" lvl="3" indent="-171450">
              <a:buFontTx/>
              <a:buChar char="-"/>
            </a:pPr>
            <a:r>
              <a:rPr lang="en-US" dirty="0"/>
              <a:t>Corporate office reporting on behalf of facilities </a:t>
            </a:r>
          </a:p>
          <a:p>
            <a:pPr marL="1085850" lvl="2" indent="-171450">
              <a:buFontTx/>
              <a:buChar char="-"/>
            </a:pPr>
            <a:r>
              <a:rPr lang="en-US" dirty="0"/>
              <a:t>Note: reporting on the Daily, NHSN LTC Report event is required to meet MDHHS compliance (and EO 20-95) even if MDHHS not submitting to NHSN </a:t>
            </a:r>
          </a:p>
        </p:txBody>
      </p:sp>
      <p:sp>
        <p:nvSpPr>
          <p:cNvPr id="4" name="Slide Number Placeholder 3"/>
          <p:cNvSpPr>
            <a:spLocks noGrp="1"/>
          </p:cNvSpPr>
          <p:nvPr>
            <p:ph type="sldNum" sz="quarter" idx="10"/>
          </p:nvPr>
        </p:nvSpPr>
        <p:spPr/>
        <p:txBody>
          <a:bodyPr/>
          <a:lstStyle/>
          <a:p>
            <a:fld id="{F5097E1F-FE33-48F1-8951-CB9CF59318E0}" type="slidenum">
              <a:rPr lang="en-US" smtClean="0"/>
              <a:t>10</a:t>
            </a:fld>
            <a:endParaRPr lang="en-US" dirty="0"/>
          </a:p>
        </p:txBody>
      </p:sp>
    </p:spTree>
    <p:extLst>
      <p:ext uri="{BB962C8B-B14F-4D97-AF65-F5344CB8AC3E}">
        <p14:creationId xmlns:p14="http://schemas.microsoft.com/office/powerpoint/2010/main" val="1658804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a:p>
            <a:endParaRPr lang="en-US" dirty="0"/>
          </a:p>
          <a:p>
            <a:r>
              <a:rPr lang="en-US" dirty="0"/>
              <a:t>NOTE: </a:t>
            </a:r>
          </a:p>
          <a:p>
            <a:r>
              <a:rPr lang="en-US" dirty="0"/>
              <a:t>After successfully completing enrollment, the NHSN Facility Administrator and Component Primary Contact (may be the same person) will receive an NHSN email with instructions on how to electronically accept the NHSN Agreement to Participate and Consent. Once accepted, enrollment is complete, and the user will gain access to the NHSN’s COVID-19 module, aka will be activated. </a:t>
            </a:r>
          </a:p>
        </p:txBody>
      </p:sp>
      <p:sp>
        <p:nvSpPr>
          <p:cNvPr id="4" name="Slide Number Placeholder 3"/>
          <p:cNvSpPr>
            <a:spLocks noGrp="1"/>
          </p:cNvSpPr>
          <p:nvPr>
            <p:ph type="sldNum" sz="quarter" idx="10"/>
          </p:nvPr>
        </p:nvSpPr>
        <p:spPr/>
        <p:txBody>
          <a:bodyPr/>
          <a:lstStyle/>
          <a:p>
            <a:fld id="{F5097E1F-FE33-48F1-8951-CB9CF59318E0}" type="slidenum">
              <a:rPr lang="en-US" smtClean="0"/>
              <a:t>11</a:t>
            </a:fld>
            <a:endParaRPr lang="en-US" dirty="0"/>
          </a:p>
        </p:txBody>
      </p:sp>
    </p:spTree>
    <p:extLst>
      <p:ext uri="{BB962C8B-B14F-4D97-AF65-F5344CB8AC3E}">
        <p14:creationId xmlns:p14="http://schemas.microsoft.com/office/powerpoint/2010/main" val="4081754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 </a:t>
            </a:r>
          </a:p>
          <a:p>
            <a:endParaRPr lang="en-US" dirty="0"/>
          </a:p>
          <a:p>
            <a:r>
              <a:rPr lang="en-US" dirty="0"/>
              <a:t>Note on deaths: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Does that number include nursing home patients who died in a hospital after being transferred from a nursing home?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mn-lt"/>
                <a:ea typeface="+mn-ea"/>
                <a:cs typeface="+mn-cs"/>
              </a:rPr>
              <a:t>If they are still considered a nursing home resident when they die (the facility is holding a bed for their return) they would be counted as a nursing home death. If the individual was a short-term resident (such as a rehab patient) and not expected to return to the facility, they would not be counted as a nursing home death.</a:t>
            </a:r>
            <a:r>
              <a:rPr lang="en-US" sz="120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ALL Deaths v. COVID Deaths –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All deaths include COVID deaths, 3 residents died yesterday, 2 with laboratory-confirmed COVID-19 and one died from a stroke, the facility would enter 3 for all deaths and 2 for COVID deaths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 on All Beds: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BEDS must include all licensed beds for that skilled nursing facility.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This count should not include beds for other facility types.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For example, a reporting skilled nursing facility should include the total licensed bed count for the skilled nursing facility. The counts should not include beds for the assisted living facility since the ALF should report in Survey Gizmo. </a:t>
            </a: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ALL beds that once it is entered once, the count will auto populate for future sessions…do we need to remind to populate daily in </a:t>
            </a:r>
            <a:r>
              <a:rPr lang="en-US" sz="1200" kern="1200" dirty="0" err="1">
                <a:solidFill>
                  <a:schemeClr val="tx1"/>
                </a:solidFill>
                <a:effectLst/>
                <a:latin typeface="+mn-lt"/>
                <a:ea typeface="+mn-ea"/>
                <a:cs typeface="+mn-cs"/>
              </a:rPr>
              <a:t>EMResource</a:t>
            </a:r>
            <a:r>
              <a:rPr lang="en-US"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-Current Census: does NOT include bed holds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-Ability to test question will save in the NHSN but need to enter daily in </a:t>
            </a:r>
            <a:r>
              <a:rPr lang="en-US" sz="1200" kern="1200" dirty="0" err="1">
                <a:solidFill>
                  <a:schemeClr val="tx1"/>
                </a:solidFill>
                <a:effectLst/>
                <a:latin typeface="+mn-lt"/>
                <a:ea typeface="+mn-ea"/>
                <a:cs typeface="+mn-cs"/>
              </a:rPr>
              <a:t>EMResource</a:t>
            </a:r>
            <a:r>
              <a:rPr lang="en-US"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12</a:t>
            </a:fld>
            <a:endParaRPr lang="en-US" dirty="0"/>
          </a:p>
        </p:txBody>
      </p:sp>
    </p:spTree>
    <p:extLst>
      <p:ext uri="{BB962C8B-B14F-4D97-AF65-F5344CB8AC3E}">
        <p14:creationId xmlns:p14="http://schemas.microsoft.com/office/powerpoint/2010/main" val="1818588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 </a:t>
            </a:r>
          </a:p>
          <a:p>
            <a:endParaRPr lang="en-US" dirty="0"/>
          </a:p>
          <a:p>
            <a:r>
              <a:rPr lang="en-US" dirty="0"/>
              <a:t>Staffing: </a:t>
            </a:r>
          </a:p>
          <a:p>
            <a:r>
              <a:rPr lang="en-US" dirty="0"/>
              <a:t>What “counts as staff” – CDC is broad, full time, part time, contracted, volunteer </a:t>
            </a:r>
          </a:p>
          <a:p>
            <a:r>
              <a:rPr lang="en-US" dirty="0"/>
              <a:t>If I had staff that was out of the facility for an extended period of time (ex. Maternity leave) do I need to include them if they recently tested positive? Yes, if still staff </a:t>
            </a:r>
          </a:p>
        </p:txBody>
      </p:sp>
      <p:sp>
        <p:nvSpPr>
          <p:cNvPr id="4" name="Slide Number Placeholder 3"/>
          <p:cNvSpPr>
            <a:spLocks noGrp="1"/>
          </p:cNvSpPr>
          <p:nvPr>
            <p:ph type="sldNum" sz="quarter" idx="10"/>
          </p:nvPr>
        </p:nvSpPr>
        <p:spPr/>
        <p:txBody>
          <a:bodyPr/>
          <a:lstStyle/>
          <a:p>
            <a:fld id="{F5097E1F-FE33-48F1-8951-CB9CF59318E0}" type="slidenum">
              <a:rPr lang="en-US" smtClean="0"/>
              <a:t>13</a:t>
            </a:fld>
            <a:endParaRPr lang="en-US" dirty="0"/>
          </a:p>
        </p:txBody>
      </p:sp>
    </p:spTree>
    <p:extLst>
      <p:ext uri="{BB962C8B-B14F-4D97-AF65-F5344CB8AC3E}">
        <p14:creationId xmlns:p14="http://schemas.microsoft.com/office/powerpoint/2010/main" val="3088936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a:t>
            </a:r>
          </a:p>
          <a:p>
            <a:endParaRPr lang="en-US" dirty="0"/>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14</a:t>
            </a:fld>
            <a:endParaRPr lang="en-US" dirty="0"/>
          </a:p>
        </p:txBody>
      </p:sp>
    </p:spTree>
    <p:extLst>
      <p:ext uri="{BB962C8B-B14F-4D97-AF65-F5344CB8AC3E}">
        <p14:creationId xmlns:p14="http://schemas.microsoft.com/office/powerpoint/2010/main" val="2183369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a:p>
            <a:endParaRPr lang="en-US" dirty="0"/>
          </a:p>
          <a:p>
            <a:r>
              <a:rPr lang="en-US" dirty="0"/>
              <a:t>Provide examples – </a:t>
            </a:r>
          </a:p>
          <a:p>
            <a:r>
              <a:rPr lang="en-US" dirty="0"/>
              <a:t>Admission: 1 new admit </a:t>
            </a:r>
          </a:p>
          <a:p>
            <a:r>
              <a:rPr lang="en-US" dirty="0"/>
              <a:t>All beds: should represent the number of DHHS approved beds </a:t>
            </a:r>
          </a:p>
          <a:p>
            <a:r>
              <a:rPr lang="en-US" dirty="0"/>
              <a:t>Census: number of residents occupying bed </a:t>
            </a:r>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15</a:t>
            </a:fld>
            <a:endParaRPr lang="en-US" dirty="0"/>
          </a:p>
        </p:txBody>
      </p:sp>
    </p:spTree>
    <p:extLst>
      <p:ext uri="{BB962C8B-B14F-4D97-AF65-F5344CB8AC3E}">
        <p14:creationId xmlns:p14="http://schemas.microsoft.com/office/powerpoint/2010/main" val="1438312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a:p>
            <a:endParaRPr lang="en-US" dirty="0"/>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16</a:t>
            </a:fld>
            <a:endParaRPr lang="en-US" dirty="0"/>
          </a:p>
        </p:txBody>
      </p:sp>
    </p:spTree>
    <p:extLst>
      <p:ext uri="{BB962C8B-B14F-4D97-AF65-F5344CB8AC3E}">
        <p14:creationId xmlns:p14="http://schemas.microsoft.com/office/powerpoint/2010/main" val="1449736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a:p>
            <a:endParaRPr lang="en-US" dirty="0"/>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17</a:t>
            </a:fld>
            <a:endParaRPr lang="en-US" dirty="0"/>
          </a:p>
        </p:txBody>
      </p:sp>
    </p:spTree>
    <p:extLst>
      <p:ext uri="{BB962C8B-B14F-4D97-AF65-F5344CB8AC3E}">
        <p14:creationId xmlns:p14="http://schemas.microsoft.com/office/powerpoint/2010/main" val="1929265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a:p>
            <a:endParaRPr lang="en-US" dirty="0"/>
          </a:p>
          <a:p>
            <a:r>
              <a:rPr lang="en-US" dirty="0"/>
              <a:t>Example on cumulative: </a:t>
            </a:r>
          </a:p>
          <a:p>
            <a:endParaRPr lang="en-US" dirty="0"/>
          </a:p>
          <a:p>
            <a:r>
              <a:rPr lang="en-US" dirty="0"/>
              <a:t>May 24</a:t>
            </a:r>
            <a:r>
              <a:rPr lang="en-US" baseline="30000" dirty="0"/>
              <a:t>th</a:t>
            </a:r>
            <a:r>
              <a:rPr lang="en-US" dirty="0"/>
              <a:t> cumulative case count was 14. 2 new </a:t>
            </a:r>
            <a:r>
              <a:rPr lang="en-US" dirty="0" err="1"/>
              <a:t>laboratir</a:t>
            </a:r>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18</a:t>
            </a:fld>
            <a:endParaRPr lang="en-US" dirty="0"/>
          </a:p>
        </p:txBody>
      </p:sp>
    </p:spTree>
    <p:extLst>
      <p:ext uri="{BB962C8B-B14F-4D97-AF65-F5344CB8AC3E}">
        <p14:creationId xmlns:p14="http://schemas.microsoft.com/office/powerpoint/2010/main" val="425028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a:t>
            </a:r>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19</a:t>
            </a:fld>
            <a:endParaRPr lang="en-US" dirty="0"/>
          </a:p>
        </p:txBody>
      </p:sp>
    </p:spTree>
    <p:extLst>
      <p:ext uri="{BB962C8B-B14F-4D97-AF65-F5344CB8AC3E}">
        <p14:creationId xmlns:p14="http://schemas.microsoft.com/office/powerpoint/2010/main" val="2345499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ALISYN</a:t>
            </a:r>
          </a:p>
          <a:p>
            <a:pPr rtl="0" fontAlgn="base"/>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83EBB1E-355B-4988-B9E8-4B5A7AF17D63}" type="slidenum">
              <a:rPr lang="en-US" smtClean="0"/>
              <a:t>2</a:t>
            </a:fld>
            <a:endParaRPr lang="en-US" dirty="0"/>
          </a:p>
        </p:txBody>
      </p:sp>
    </p:spTree>
    <p:extLst>
      <p:ext uri="{BB962C8B-B14F-4D97-AF65-F5344CB8AC3E}">
        <p14:creationId xmlns:p14="http://schemas.microsoft.com/office/powerpoint/2010/main" val="1141989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p:txBody>
      </p:sp>
      <p:sp>
        <p:nvSpPr>
          <p:cNvPr id="4" name="Slide Number Placeholder 3"/>
          <p:cNvSpPr>
            <a:spLocks noGrp="1"/>
          </p:cNvSpPr>
          <p:nvPr>
            <p:ph type="sldNum" sz="quarter" idx="10"/>
          </p:nvPr>
        </p:nvSpPr>
        <p:spPr/>
        <p:txBody>
          <a:bodyPr/>
          <a:lstStyle/>
          <a:p>
            <a:fld id="{F5097E1F-FE33-48F1-8951-CB9CF59318E0}" type="slidenum">
              <a:rPr lang="en-US" smtClean="0"/>
              <a:t>20</a:t>
            </a:fld>
            <a:endParaRPr lang="en-US" dirty="0"/>
          </a:p>
        </p:txBody>
      </p:sp>
    </p:spTree>
    <p:extLst>
      <p:ext uri="{BB962C8B-B14F-4D97-AF65-F5344CB8AC3E}">
        <p14:creationId xmlns:p14="http://schemas.microsoft.com/office/powerpoint/2010/main" val="4233236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a:p>
            <a:endParaRPr lang="en-US" dirty="0"/>
          </a:p>
          <a:p>
            <a:r>
              <a:rPr lang="en-US" dirty="0"/>
              <a:t>Highlight: </a:t>
            </a:r>
          </a:p>
          <a:p>
            <a:pPr marL="171450" indent="-171450">
              <a:buFontTx/>
              <a:buChar char="-"/>
            </a:pPr>
            <a:r>
              <a:rPr lang="en-US" dirty="0"/>
              <a:t>Recovered residents discharged is applicable to Regional Hubs only</a:t>
            </a:r>
          </a:p>
          <a:p>
            <a:pPr marL="171450" indent="-171450">
              <a:buFontTx/>
              <a:buChar char="-"/>
            </a:pPr>
            <a:r>
              <a:rPr lang="en-US" dirty="0"/>
              <a:t>Transfer to Regional Hub: not applicable to Regional Hubs, however facilities with a Regional Hub unit should include their own facility residents that are transferred to the HUB unit for COVID-19 related care, this would be reported under the facility name NOT the facility  - HUB name </a:t>
            </a:r>
          </a:p>
        </p:txBody>
      </p:sp>
      <p:sp>
        <p:nvSpPr>
          <p:cNvPr id="4" name="Slide Number Placeholder 3"/>
          <p:cNvSpPr>
            <a:spLocks noGrp="1"/>
          </p:cNvSpPr>
          <p:nvPr>
            <p:ph type="sldNum" sz="quarter" idx="10"/>
          </p:nvPr>
        </p:nvSpPr>
        <p:spPr/>
        <p:txBody>
          <a:bodyPr/>
          <a:lstStyle/>
          <a:p>
            <a:fld id="{F5097E1F-FE33-48F1-8951-CB9CF59318E0}" type="slidenum">
              <a:rPr lang="en-US" smtClean="0"/>
              <a:t>21</a:t>
            </a:fld>
            <a:endParaRPr lang="en-US" dirty="0"/>
          </a:p>
        </p:txBody>
      </p:sp>
    </p:spTree>
    <p:extLst>
      <p:ext uri="{BB962C8B-B14F-4D97-AF65-F5344CB8AC3E}">
        <p14:creationId xmlns:p14="http://schemas.microsoft.com/office/powerpoint/2010/main" val="2981301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KATIE </a:t>
            </a:r>
          </a:p>
        </p:txBody>
      </p:sp>
      <p:sp>
        <p:nvSpPr>
          <p:cNvPr id="4" name="Slide Number Placeholder 3"/>
          <p:cNvSpPr>
            <a:spLocks noGrp="1"/>
          </p:cNvSpPr>
          <p:nvPr>
            <p:ph type="sldNum" sz="quarter" idx="10"/>
          </p:nvPr>
        </p:nvSpPr>
        <p:spPr/>
        <p:txBody>
          <a:bodyPr/>
          <a:lstStyle/>
          <a:p>
            <a:fld id="{F5097E1F-FE33-48F1-8951-CB9CF59318E0}" type="slidenum">
              <a:rPr lang="en-US" smtClean="0"/>
              <a:t>22</a:t>
            </a:fld>
            <a:endParaRPr lang="en-US" dirty="0"/>
          </a:p>
        </p:txBody>
      </p:sp>
    </p:spTree>
    <p:extLst>
      <p:ext uri="{BB962C8B-B14F-4D97-AF65-F5344CB8AC3E}">
        <p14:creationId xmlns:p14="http://schemas.microsoft.com/office/powerpoint/2010/main" val="2309981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ALISYN</a:t>
            </a:r>
          </a:p>
        </p:txBody>
      </p:sp>
      <p:sp>
        <p:nvSpPr>
          <p:cNvPr id="4" name="Slide Number Placeholder 3"/>
          <p:cNvSpPr>
            <a:spLocks noGrp="1"/>
          </p:cNvSpPr>
          <p:nvPr>
            <p:ph type="sldNum" sz="quarter" idx="10"/>
          </p:nvPr>
        </p:nvSpPr>
        <p:spPr/>
        <p:txBody>
          <a:bodyPr/>
          <a:lstStyle/>
          <a:p>
            <a:fld id="{F5097E1F-FE33-48F1-8951-CB9CF59318E0}" type="slidenum">
              <a:rPr lang="en-US" smtClean="0"/>
              <a:t>23</a:t>
            </a:fld>
            <a:endParaRPr lang="en-US" dirty="0"/>
          </a:p>
        </p:txBody>
      </p:sp>
    </p:spTree>
    <p:extLst>
      <p:ext uri="{BB962C8B-B14F-4D97-AF65-F5344CB8AC3E}">
        <p14:creationId xmlns:p14="http://schemas.microsoft.com/office/powerpoint/2010/main" val="3094578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ALISYN </a:t>
            </a:r>
          </a:p>
          <a:p>
            <a:endParaRPr lang="en-US" dirty="0"/>
          </a:p>
          <a:p>
            <a:r>
              <a:rPr lang="en-US" dirty="0"/>
              <a:t>Will transition us to Q/A, Lynn will assist </a:t>
            </a:r>
          </a:p>
          <a:p>
            <a:endParaRPr lang="en-US" dirty="0"/>
          </a:p>
          <a:p>
            <a:pPr rtl="0" fontAlgn="base"/>
            <a:r>
              <a:rPr lang="en-US" sz="1200" b="0" i="0" u="none" strike="noStrike" kern="1200" dirty="0">
                <a:solidFill>
                  <a:schemeClr val="tx1"/>
                </a:solidFill>
                <a:effectLst/>
                <a:latin typeface="+mn-lt"/>
                <a:ea typeface="+mn-ea"/>
                <a:cs typeface="+mn-cs"/>
              </a:rPr>
              <a:t>NOTE: </a:t>
            </a:r>
            <a:r>
              <a:rPr lang="en-US" sz="1200" b="0" i="0" kern="1200" dirty="0">
                <a:solidFill>
                  <a:schemeClr val="tx1"/>
                </a:solidFill>
                <a:effectLst/>
                <a:latin typeface="+mn-lt"/>
                <a:ea typeface="+mn-ea"/>
                <a:cs typeface="+mn-cs"/>
              </a:rPr>
              <a:t>​</a:t>
            </a:r>
          </a:p>
          <a:p>
            <a:pPr marL="171450" indent="-171450" rtl="0" fontAlgn="base">
              <a:buFontTx/>
              <a:buChar char="-"/>
            </a:pPr>
            <a:r>
              <a:rPr lang="en-US" sz="1200" b="0" i="0" kern="1200" dirty="0">
                <a:solidFill>
                  <a:schemeClr val="tx1"/>
                </a:solidFill>
                <a:effectLst/>
                <a:latin typeface="+mn-lt"/>
                <a:ea typeface="+mn-ea"/>
                <a:cs typeface="+mn-cs"/>
              </a:rPr>
              <a:t>Remind participants how to get to chat function within the Teams toolbar</a:t>
            </a:r>
          </a:p>
          <a:p>
            <a:pPr marL="171450" indent="-171450" rtl="0" fontAlgn="base">
              <a:buFontTx/>
              <a:buChar char="-"/>
            </a:pPr>
            <a:r>
              <a:rPr lang="en-US" sz="1200" b="0" i="0" u="none" strike="noStrike" kern="1200" dirty="0">
                <a:solidFill>
                  <a:schemeClr val="tx1"/>
                </a:solidFill>
                <a:effectLst/>
                <a:latin typeface="+mn-lt"/>
                <a:ea typeface="+mn-ea"/>
                <a:cs typeface="+mn-cs"/>
              </a:rPr>
              <a:t>In the event that there is not time to answer questions live, all questions submitted via the chat function of the Microsoft Teams toolbar will be recorded, an FAQ generated and posted to our webpage</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24</a:t>
            </a:fld>
            <a:endParaRPr lang="en-US" dirty="0"/>
          </a:p>
        </p:txBody>
      </p:sp>
    </p:spTree>
    <p:extLst>
      <p:ext uri="{BB962C8B-B14F-4D97-AF65-F5344CB8AC3E}">
        <p14:creationId xmlns:p14="http://schemas.microsoft.com/office/powerpoint/2010/main" val="571741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ALISYN</a:t>
            </a:r>
          </a:p>
        </p:txBody>
      </p:sp>
      <p:sp>
        <p:nvSpPr>
          <p:cNvPr id="4" name="Slide Number Placeholder 3"/>
          <p:cNvSpPr>
            <a:spLocks noGrp="1"/>
          </p:cNvSpPr>
          <p:nvPr>
            <p:ph type="sldNum" sz="quarter" idx="10"/>
          </p:nvPr>
        </p:nvSpPr>
        <p:spPr/>
        <p:txBody>
          <a:bodyPr/>
          <a:lstStyle/>
          <a:p>
            <a:fld id="{F5097E1F-FE33-48F1-8951-CB9CF59318E0}" type="slidenum">
              <a:rPr lang="en-US" smtClean="0"/>
              <a:t>25</a:t>
            </a:fld>
            <a:endParaRPr lang="en-US" dirty="0"/>
          </a:p>
        </p:txBody>
      </p:sp>
    </p:spTree>
    <p:extLst>
      <p:ext uri="{BB962C8B-B14F-4D97-AF65-F5344CB8AC3E}">
        <p14:creationId xmlns:p14="http://schemas.microsoft.com/office/powerpoint/2010/main" val="1886210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ALISYN</a:t>
            </a:r>
          </a:p>
          <a:p>
            <a:pPr rtl="0" fontAlgn="base"/>
            <a:endParaRPr lang="en-US" sz="1200" b="0" i="0" u="none" strike="noStrike" kern="120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NOTE: </a:t>
            </a:r>
            <a:r>
              <a:rPr lang="en-US" sz="1200" b="0" i="0" kern="1200" dirty="0">
                <a:solidFill>
                  <a:schemeClr val="tx1"/>
                </a:solidFill>
                <a:effectLst/>
                <a:latin typeface="+mn-lt"/>
                <a:ea typeface="+mn-ea"/>
                <a:cs typeface="+mn-cs"/>
              </a:rPr>
              <a:t>​</a:t>
            </a:r>
          </a:p>
          <a:p>
            <a:pPr marL="171450" indent="-171450" rtl="0" fontAlgn="base">
              <a:buFontTx/>
              <a:buChar char="-"/>
            </a:pPr>
            <a:r>
              <a:rPr lang="en-US" sz="1200" b="0" i="0" kern="1200" dirty="0">
                <a:solidFill>
                  <a:schemeClr val="tx1"/>
                </a:solidFill>
                <a:effectLst/>
                <a:latin typeface="+mn-lt"/>
                <a:ea typeface="+mn-ea"/>
                <a:cs typeface="+mn-cs"/>
              </a:rPr>
              <a:t>Remind participants how to get to chat function within the Teams toolbar</a:t>
            </a:r>
          </a:p>
          <a:p>
            <a:pPr marL="171450" indent="-171450" rtl="0" fontAlgn="base">
              <a:buFontTx/>
              <a:buChar char="-"/>
            </a:pPr>
            <a:r>
              <a:rPr lang="en-US" sz="1200" b="0" i="0" u="none" strike="noStrike" kern="1200" dirty="0">
                <a:solidFill>
                  <a:schemeClr val="tx1"/>
                </a:solidFill>
                <a:effectLst/>
                <a:latin typeface="+mn-lt"/>
                <a:ea typeface="+mn-ea"/>
                <a:cs typeface="+mn-cs"/>
              </a:rPr>
              <a:t>In the event that there is not time to answer questions live, all questions submitted via the chat function of the Microsoft Teams toolbar will be recorded, an FAQ generated and posted to our webpage</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83EBB1E-355B-4988-B9E8-4B5A7AF17D63}" type="slidenum">
              <a:rPr lang="en-US" smtClean="0"/>
              <a:t>3</a:t>
            </a:fld>
            <a:endParaRPr lang="en-US" dirty="0"/>
          </a:p>
        </p:txBody>
      </p:sp>
    </p:spTree>
    <p:extLst>
      <p:ext uri="{BB962C8B-B14F-4D97-AF65-F5344CB8AC3E}">
        <p14:creationId xmlns:p14="http://schemas.microsoft.com/office/powerpoint/2010/main" val="1013710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C92E64A-A9AE-404F-ABE5-311A105DFF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CBC790EE-AECB-413C-B657-9F805C6F25E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ALISYN</a:t>
            </a:r>
          </a:p>
          <a:p>
            <a:endParaRPr lang="en-US" altLang="en-US" dirty="0"/>
          </a:p>
          <a:p>
            <a:r>
              <a:rPr lang="en-US" altLang="en-US" dirty="0"/>
              <a:t>Roadmap of what we intend to discuss today, briefly introduce your presenters….</a:t>
            </a:r>
          </a:p>
          <a:p>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purpose of this webinar to provide an overview of the </a:t>
            </a:r>
            <a:r>
              <a:rPr lang="en-US" dirty="0" err="1"/>
              <a:t>EMResource</a:t>
            </a:r>
            <a:r>
              <a:rPr lang="en-US" dirty="0"/>
              <a:t> platform, review requirements related to both National Healthcare Safety Network (NHSN) and Michigan data elements, and the process by which data will be transmitted from </a:t>
            </a:r>
            <a:r>
              <a:rPr lang="en-US" dirty="0" err="1"/>
              <a:t>EMResouce</a:t>
            </a:r>
            <a:r>
              <a:rPr lang="en-US" dirty="0"/>
              <a:t> to NHSN by the MDHHS on behalf of skilled nursing facilities.</a:t>
            </a:r>
          </a:p>
          <a:p>
            <a:endParaRPr lang="en-US" altLang="en-US" dirty="0"/>
          </a:p>
        </p:txBody>
      </p:sp>
      <p:sp>
        <p:nvSpPr>
          <p:cNvPr id="7172" name="Slide Number Placeholder 3">
            <a:extLst>
              <a:ext uri="{FF2B5EF4-FFF2-40B4-BE49-F238E27FC236}">
                <a16:creationId xmlns:a16="http://schemas.microsoft.com/office/drawing/2014/main" id="{6C2F57C3-E791-48C5-90C9-65127402F4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fld id="{ECEBD69A-3368-41ED-82FF-14EA1C4FECEF}" type="slidenum">
              <a:rPr lang="en-US" altLang="en-US" smtClean="0"/>
              <a:pPr/>
              <a:t>4</a:t>
            </a:fld>
            <a:endParaRPr lang="en-US" altLang="en-US" dirty="0"/>
          </a:p>
        </p:txBody>
      </p:sp>
    </p:spTree>
    <p:extLst>
      <p:ext uri="{BB962C8B-B14F-4D97-AF65-F5344CB8AC3E}">
        <p14:creationId xmlns:p14="http://schemas.microsoft.com/office/powerpoint/2010/main" val="1656732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ALISYN</a:t>
            </a:r>
          </a:p>
          <a:p>
            <a:endParaRPr lang="en-US" dirty="0"/>
          </a:p>
          <a:p>
            <a:r>
              <a:rPr lang="en-US" dirty="0"/>
              <a:t>Alisyn </a:t>
            </a:r>
          </a:p>
          <a:p>
            <a:r>
              <a:rPr lang="en-US" dirty="0"/>
              <a:t>Karen</a:t>
            </a:r>
          </a:p>
          <a:p>
            <a:r>
              <a:rPr lang="en-US" dirty="0"/>
              <a:t>Katie – Medicaid Office of Strategic Partnerships</a:t>
            </a:r>
          </a:p>
          <a:p>
            <a:r>
              <a:rPr lang="en-US" dirty="0"/>
              <a:t>Lynn - Provider Relations </a:t>
            </a:r>
          </a:p>
          <a:p>
            <a:endParaRPr lang="en-US" dirty="0"/>
          </a:p>
          <a:p>
            <a:pPr marL="0" indent="0">
              <a:buNone/>
            </a:pPr>
            <a:r>
              <a:rPr lang="en-US" dirty="0"/>
              <a:t>L. Alisyn Crawford</a:t>
            </a:r>
          </a:p>
          <a:p>
            <a:pPr marL="0" indent="0">
              <a:buNone/>
            </a:pPr>
            <a:r>
              <a:rPr lang="en-US" dirty="0"/>
              <a:t>Katie Commey</a:t>
            </a:r>
          </a:p>
          <a:p>
            <a:pPr marL="0" indent="0">
              <a:buNone/>
            </a:pPr>
            <a:r>
              <a:rPr lang="en-US" dirty="0"/>
              <a:t>Karen Everhart</a:t>
            </a:r>
          </a:p>
          <a:p>
            <a:pPr marL="0" indent="0">
              <a:buNone/>
            </a:pPr>
            <a:r>
              <a:rPr lang="en-US" dirty="0"/>
              <a:t>Lynn Hicks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97E1F-FE33-48F1-8951-CB9CF59318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3826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ALISYN</a:t>
            </a:r>
          </a:p>
        </p:txBody>
      </p:sp>
      <p:sp>
        <p:nvSpPr>
          <p:cNvPr id="4" name="Slide Number Placeholder 3"/>
          <p:cNvSpPr>
            <a:spLocks noGrp="1"/>
          </p:cNvSpPr>
          <p:nvPr>
            <p:ph type="sldNum" sz="quarter" idx="10"/>
          </p:nvPr>
        </p:nvSpPr>
        <p:spPr/>
        <p:txBody>
          <a:bodyPr/>
          <a:lstStyle/>
          <a:p>
            <a:fld id="{F5097E1F-FE33-48F1-8951-CB9CF59318E0}" type="slidenum">
              <a:rPr lang="en-US" smtClean="0"/>
              <a:t>6</a:t>
            </a:fld>
            <a:endParaRPr lang="en-US" dirty="0"/>
          </a:p>
        </p:txBody>
      </p:sp>
    </p:spTree>
    <p:extLst>
      <p:ext uri="{BB962C8B-B14F-4D97-AF65-F5344CB8AC3E}">
        <p14:creationId xmlns:p14="http://schemas.microsoft.com/office/powerpoint/2010/main" val="158611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ALISYN: </a:t>
            </a:r>
          </a:p>
          <a:p>
            <a:pPr marL="0" indent="0">
              <a:buNone/>
            </a:pPr>
            <a:endParaRPr lang="en-US" dirty="0"/>
          </a:p>
          <a:p>
            <a:pPr marL="0" indent="0">
              <a:buNone/>
            </a:pPr>
            <a:r>
              <a:rPr lang="en-US" dirty="0"/>
              <a:t>Note to Alisyn - If we get questions about the following items will work to get a recording on </a:t>
            </a:r>
            <a:r>
              <a:rPr lang="en-US" dirty="0" err="1"/>
              <a:t>EMResources</a:t>
            </a:r>
            <a:r>
              <a:rPr lang="en-US" dirty="0"/>
              <a:t> access and functionality, including </a:t>
            </a:r>
          </a:p>
          <a:p>
            <a:pPr marL="0" indent="0">
              <a:buNone/>
            </a:pPr>
            <a:r>
              <a:rPr lang="en-US" dirty="0"/>
              <a:t>- Data Entry </a:t>
            </a:r>
          </a:p>
          <a:p>
            <a:pPr marL="0" indent="0">
              <a:buNone/>
            </a:pPr>
            <a:r>
              <a:rPr lang="en-US" dirty="0"/>
              <a:t>- Notes functionality </a:t>
            </a:r>
          </a:p>
          <a:p>
            <a:endParaRPr lang="en-US" dirty="0"/>
          </a:p>
        </p:txBody>
      </p:sp>
      <p:sp>
        <p:nvSpPr>
          <p:cNvPr id="4" name="Slide Number Placeholder 3"/>
          <p:cNvSpPr>
            <a:spLocks noGrp="1"/>
          </p:cNvSpPr>
          <p:nvPr>
            <p:ph type="sldNum" sz="quarter" idx="10"/>
          </p:nvPr>
        </p:nvSpPr>
        <p:spPr/>
        <p:txBody>
          <a:bodyPr/>
          <a:lstStyle/>
          <a:p>
            <a:fld id="{F5097E1F-FE33-48F1-8951-CB9CF59318E0}" type="slidenum">
              <a:rPr lang="en-US" smtClean="0"/>
              <a:t>7</a:t>
            </a:fld>
            <a:endParaRPr lang="en-US" dirty="0"/>
          </a:p>
        </p:txBody>
      </p:sp>
    </p:spTree>
    <p:extLst>
      <p:ext uri="{BB962C8B-B14F-4D97-AF65-F5344CB8AC3E}">
        <p14:creationId xmlns:p14="http://schemas.microsoft.com/office/powerpoint/2010/main" val="759102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 </a:t>
            </a:r>
          </a:p>
          <a:p>
            <a:endParaRPr lang="en-US" dirty="0"/>
          </a:p>
          <a:p>
            <a:r>
              <a:rPr lang="en-US" dirty="0"/>
              <a:t>Highlight: </a:t>
            </a:r>
          </a:p>
          <a:p>
            <a:pPr marL="171450" indent="-171450">
              <a:buFont typeface="Arial" panose="020B0604020202020204" pitchFamily="34" charset="0"/>
              <a:buChar char="•"/>
            </a:pPr>
            <a:r>
              <a:rPr lang="en-US" dirty="0"/>
              <a:t>while MOST MI measures are cumulative there are a couple snapshot/point in time measures that are pointed out in red on the slides</a:t>
            </a:r>
          </a:p>
          <a:p>
            <a:pPr marL="171450" indent="-171450">
              <a:buFont typeface="Arial" panose="020B0604020202020204" pitchFamily="34" charset="0"/>
              <a:buChar char="•"/>
            </a:pPr>
            <a:r>
              <a:rPr lang="en-US" dirty="0"/>
              <a:t>NHSN Facility ID – importance of reporting for MDHHS to manage data submission </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97E1F-FE33-48F1-8951-CB9CF59318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6756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 </a:t>
            </a:r>
          </a:p>
          <a:p>
            <a:endParaRPr lang="en-US" dirty="0"/>
          </a:p>
          <a:p>
            <a:r>
              <a:rPr lang="en-US" dirty="0"/>
              <a:t>Continuation of the different events in </a:t>
            </a:r>
            <a:r>
              <a:rPr lang="en-US" dirty="0" err="1"/>
              <a:t>EMResources</a:t>
            </a:r>
            <a:r>
              <a:rPr lang="en-US" dirty="0"/>
              <a:t> </a:t>
            </a:r>
          </a:p>
          <a:p>
            <a:endParaRPr lang="en-US" dirty="0"/>
          </a:p>
          <a:p>
            <a:r>
              <a:rPr lang="en-US" dirty="0"/>
              <a:t>Highlight: </a:t>
            </a:r>
          </a:p>
          <a:p>
            <a:pPr marL="171450" indent="-171450">
              <a:buFont typeface="Arial" panose="020B0604020202020204" pitchFamily="34" charset="0"/>
              <a:buChar char="•"/>
            </a:pPr>
            <a:r>
              <a:rPr lang="en-US" dirty="0"/>
              <a:t>Differences between NHSN PPE question and MI PPE counts</a:t>
            </a:r>
          </a:p>
          <a:p>
            <a:pPr marL="171450" indent="-171450">
              <a:buFont typeface="Arial" panose="020B0604020202020204" pitchFamily="34" charset="0"/>
              <a:buChar char="•"/>
            </a:pPr>
            <a:r>
              <a:rPr lang="en-US" dirty="0"/>
              <a:t>Regional hub question only and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097E1F-FE33-48F1-8951-CB9CF59318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7441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F6872-2A3D-4A45-9E98-1207A8706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FB14B2-63D5-463F-83FD-96395C6D96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3EC354-1572-407F-B9EE-A8C690908D96}"/>
              </a:ext>
            </a:extLst>
          </p:cNvPr>
          <p:cNvSpPr>
            <a:spLocks noGrp="1"/>
          </p:cNvSpPr>
          <p:nvPr>
            <p:ph type="dt" sz="half" idx="10"/>
          </p:nvPr>
        </p:nvSpPr>
        <p:spPr/>
        <p:txBody>
          <a:bodyPr/>
          <a:lstStyle/>
          <a:p>
            <a:fld id="{573F906C-BDA4-404E-A6E9-D0C218796370}" type="datetime1">
              <a:rPr lang="en-US" smtClean="0"/>
              <a:t>5/28/2020</a:t>
            </a:fld>
            <a:endParaRPr lang="en-US" dirty="0"/>
          </a:p>
        </p:txBody>
      </p:sp>
      <p:sp>
        <p:nvSpPr>
          <p:cNvPr id="5" name="Footer Placeholder 4">
            <a:extLst>
              <a:ext uri="{FF2B5EF4-FFF2-40B4-BE49-F238E27FC236}">
                <a16:creationId xmlns:a16="http://schemas.microsoft.com/office/drawing/2014/main" id="{D75D3196-E628-4E8B-A364-7B1C78866C0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A896E43-C7DC-4FA5-AC42-136E7A47AD3F}"/>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382403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776CB-10C3-4460-8B4F-CFFC331EF0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53CC81E-74CC-4030-B17F-F9631663E9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FEA67A-B2F0-4D06-A63D-8ACEC6E9CB70}"/>
              </a:ext>
            </a:extLst>
          </p:cNvPr>
          <p:cNvSpPr>
            <a:spLocks noGrp="1"/>
          </p:cNvSpPr>
          <p:nvPr>
            <p:ph type="dt" sz="half" idx="10"/>
          </p:nvPr>
        </p:nvSpPr>
        <p:spPr/>
        <p:txBody>
          <a:bodyPr/>
          <a:lstStyle/>
          <a:p>
            <a:fld id="{D4355B9A-07F3-4FF3-A5AA-F7D1AC4B25E3}" type="datetime1">
              <a:rPr lang="en-US" smtClean="0"/>
              <a:t>5/28/2020</a:t>
            </a:fld>
            <a:endParaRPr lang="en-US" dirty="0"/>
          </a:p>
        </p:txBody>
      </p:sp>
      <p:sp>
        <p:nvSpPr>
          <p:cNvPr id="5" name="Footer Placeholder 4">
            <a:extLst>
              <a:ext uri="{FF2B5EF4-FFF2-40B4-BE49-F238E27FC236}">
                <a16:creationId xmlns:a16="http://schemas.microsoft.com/office/drawing/2014/main" id="{3CBF6F90-7787-43AB-BF5A-0D49AD9BE7E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534B5BC-21B1-4F30-BE20-52DFE1C14AAD}"/>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2946887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C7186F-6DD8-4243-998B-41D689A82D2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F42A81-E78E-439C-BB93-A9CBB0C1B1D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A5D1CB-4DB8-40DE-A17B-FAD57CECCC1B}"/>
              </a:ext>
            </a:extLst>
          </p:cNvPr>
          <p:cNvSpPr>
            <a:spLocks noGrp="1"/>
          </p:cNvSpPr>
          <p:nvPr>
            <p:ph type="dt" sz="half" idx="10"/>
          </p:nvPr>
        </p:nvSpPr>
        <p:spPr/>
        <p:txBody>
          <a:bodyPr/>
          <a:lstStyle/>
          <a:p>
            <a:fld id="{58D51F5B-5239-46EF-95C2-B3DB075BA437}" type="datetime1">
              <a:rPr lang="en-US" smtClean="0"/>
              <a:t>5/28/2020</a:t>
            </a:fld>
            <a:endParaRPr lang="en-US" dirty="0"/>
          </a:p>
        </p:txBody>
      </p:sp>
      <p:sp>
        <p:nvSpPr>
          <p:cNvPr id="5" name="Footer Placeholder 4">
            <a:extLst>
              <a:ext uri="{FF2B5EF4-FFF2-40B4-BE49-F238E27FC236}">
                <a16:creationId xmlns:a16="http://schemas.microsoft.com/office/drawing/2014/main" id="{DCD278BF-6950-452B-A8A7-3E2585F5886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7F8D1F-AF6E-4E63-BFB9-193CF26B1E01}"/>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1200975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B1305-BFEF-45B0-B879-55A76B04D0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87C701-B9C6-4878-819B-042F05F7C5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5C7475-F546-408C-A282-22D13750B2D7}"/>
              </a:ext>
            </a:extLst>
          </p:cNvPr>
          <p:cNvSpPr>
            <a:spLocks noGrp="1"/>
          </p:cNvSpPr>
          <p:nvPr>
            <p:ph type="dt" sz="half" idx="10"/>
          </p:nvPr>
        </p:nvSpPr>
        <p:spPr/>
        <p:txBody>
          <a:bodyPr/>
          <a:lstStyle/>
          <a:p>
            <a:fld id="{0F1D9A0A-5843-4D02-9CCB-5A5504ADC9ED}" type="datetime1">
              <a:rPr lang="en-US" smtClean="0"/>
              <a:t>5/28/2020</a:t>
            </a:fld>
            <a:endParaRPr lang="en-US" dirty="0"/>
          </a:p>
        </p:txBody>
      </p:sp>
      <p:sp>
        <p:nvSpPr>
          <p:cNvPr id="5" name="Footer Placeholder 4">
            <a:extLst>
              <a:ext uri="{FF2B5EF4-FFF2-40B4-BE49-F238E27FC236}">
                <a16:creationId xmlns:a16="http://schemas.microsoft.com/office/drawing/2014/main" id="{360ED6F4-4A98-4EA7-966C-DAC5FB31C25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C65C87B-71AF-4D7B-9521-573131B35ABF}"/>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3046706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D3319-9BE9-48E0-AD69-78E00813ED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7A4821-3F43-42E4-A161-840172DD6D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65AD90-CC67-4A91-8FE1-377CCC7D527A}"/>
              </a:ext>
            </a:extLst>
          </p:cNvPr>
          <p:cNvSpPr>
            <a:spLocks noGrp="1"/>
          </p:cNvSpPr>
          <p:nvPr>
            <p:ph type="dt" sz="half" idx="10"/>
          </p:nvPr>
        </p:nvSpPr>
        <p:spPr/>
        <p:txBody>
          <a:bodyPr/>
          <a:lstStyle/>
          <a:p>
            <a:fld id="{54C7C2C1-EA7E-4284-B4C4-32A4CDD0650B}" type="datetime1">
              <a:rPr lang="en-US" smtClean="0"/>
              <a:t>5/28/2020</a:t>
            </a:fld>
            <a:endParaRPr lang="en-US" dirty="0"/>
          </a:p>
        </p:txBody>
      </p:sp>
      <p:sp>
        <p:nvSpPr>
          <p:cNvPr id="5" name="Footer Placeholder 4">
            <a:extLst>
              <a:ext uri="{FF2B5EF4-FFF2-40B4-BE49-F238E27FC236}">
                <a16:creationId xmlns:a16="http://schemas.microsoft.com/office/drawing/2014/main" id="{94726012-5E31-4EEE-B1A8-9B8B643CEDD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286A6EB-C17D-4FF4-A285-103735438F66}"/>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4285781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6DC57-3D9A-4271-8C32-A28F049A83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F4179D-8313-43A5-A597-FCED22A627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6D985B-C29E-4366-BAF6-BA67E4B79F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01EED87-16E1-4A65-9423-A8A138C451FF}"/>
              </a:ext>
            </a:extLst>
          </p:cNvPr>
          <p:cNvSpPr>
            <a:spLocks noGrp="1"/>
          </p:cNvSpPr>
          <p:nvPr>
            <p:ph type="dt" sz="half" idx="10"/>
          </p:nvPr>
        </p:nvSpPr>
        <p:spPr/>
        <p:txBody>
          <a:bodyPr/>
          <a:lstStyle/>
          <a:p>
            <a:fld id="{A063003D-1187-45AA-A41C-631B98F94861}" type="datetime1">
              <a:rPr lang="en-US" smtClean="0"/>
              <a:t>5/28/2020</a:t>
            </a:fld>
            <a:endParaRPr lang="en-US" dirty="0"/>
          </a:p>
        </p:txBody>
      </p:sp>
      <p:sp>
        <p:nvSpPr>
          <p:cNvPr id="6" name="Footer Placeholder 5">
            <a:extLst>
              <a:ext uri="{FF2B5EF4-FFF2-40B4-BE49-F238E27FC236}">
                <a16:creationId xmlns:a16="http://schemas.microsoft.com/office/drawing/2014/main" id="{A3C73DE4-D005-4A95-AFC2-72C5649812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56BA757-EE4F-4F75-B884-121B4FCCC7EB}"/>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4060421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4361-CC51-4927-93AE-4D90B45A38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CABEC5-651E-4E68-AF11-EE493C601A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E0D619-3201-4287-9CE5-AB62EE01FF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4A6E08-1932-4A45-B500-44D9C4111E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4F2A50-4BA3-45DD-9085-346C3695D5E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737EE1-D2F3-4946-BDBD-7A0F4BD96AC1}"/>
              </a:ext>
            </a:extLst>
          </p:cNvPr>
          <p:cNvSpPr>
            <a:spLocks noGrp="1"/>
          </p:cNvSpPr>
          <p:nvPr>
            <p:ph type="dt" sz="half" idx="10"/>
          </p:nvPr>
        </p:nvSpPr>
        <p:spPr/>
        <p:txBody>
          <a:bodyPr/>
          <a:lstStyle/>
          <a:p>
            <a:fld id="{ADE11BCB-F97B-4AD2-B3A7-AE66C917A955}" type="datetime1">
              <a:rPr lang="en-US" smtClean="0"/>
              <a:t>5/28/2020</a:t>
            </a:fld>
            <a:endParaRPr lang="en-US" dirty="0"/>
          </a:p>
        </p:txBody>
      </p:sp>
      <p:sp>
        <p:nvSpPr>
          <p:cNvPr id="8" name="Footer Placeholder 7">
            <a:extLst>
              <a:ext uri="{FF2B5EF4-FFF2-40B4-BE49-F238E27FC236}">
                <a16:creationId xmlns:a16="http://schemas.microsoft.com/office/drawing/2014/main" id="{43F812EE-C5D2-4BD4-8AE4-F6A024412BB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0B49419-A396-4653-8E95-61297E33366C}"/>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49446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405A7-B04D-4251-9321-920785640E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1AAE0F-1994-454F-8CFB-3C457C28A12D}"/>
              </a:ext>
            </a:extLst>
          </p:cNvPr>
          <p:cNvSpPr>
            <a:spLocks noGrp="1"/>
          </p:cNvSpPr>
          <p:nvPr>
            <p:ph type="dt" sz="half" idx="10"/>
          </p:nvPr>
        </p:nvSpPr>
        <p:spPr/>
        <p:txBody>
          <a:bodyPr/>
          <a:lstStyle/>
          <a:p>
            <a:fld id="{F2B568A3-38A5-4510-BB2A-54E14756B652}" type="datetime1">
              <a:rPr lang="en-US" smtClean="0"/>
              <a:t>5/28/2020</a:t>
            </a:fld>
            <a:endParaRPr lang="en-US" dirty="0"/>
          </a:p>
        </p:txBody>
      </p:sp>
      <p:sp>
        <p:nvSpPr>
          <p:cNvPr id="4" name="Footer Placeholder 3">
            <a:extLst>
              <a:ext uri="{FF2B5EF4-FFF2-40B4-BE49-F238E27FC236}">
                <a16:creationId xmlns:a16="http://schemas.microsoft.com/office/drawing/2014/main" id="{6F6BBA26-2F92-42EF-8547-7F0197E3CF9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C76DC87-524E-4ADF-8DC8-0748E3652996}"/>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1162931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AC8FAF-74F1-4E3F-AB7E-3200E394623E}"/>
              </a:ext>
            </a:extLst>
          </p:cNvPr>
          <p:cNvSpPr>
            <a:spLocks noGrp="1"/>
          </p:cNvSpPr>
          <p:nvPr>
            <p:ph type="dt" sz="half" idx="10"/>
          </p:nvPr>
        </p:nvSpPr>
        <p:spPr/>
        <p:txBody>
          <a:bodyPr/>
          <a:lstStyle/>
          <a:p>
            <a:fld id="{0A52E931-C0DF-4817-9FD8-A504500D9552}" type="datetime1">
              <a:rPr lang="en-US" smtClean="0"/>
              <a:t>5/28/2020</a:t>
            </a:fld>
            <a:endParaRPr lang="en-US" dirty="0"/>
          </a:p>
        </p:txBody>
      </p:sp>
      <p:sp>
        <p:nvSpPr>
          <p:cNvPr id="3" name="Footer Placeholder 2">
            <a:extLst>
              <a:ext uri="{FF2B5EF4-FFF2-40B4-BE49-F238E27FC236}">
                <a16:creationId xmlns:a16="http://schemas.microsoft.com/office/drawing/2014/main" id="{99160527-2EC3-473C-82EA-34AC5D2AEAA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F7048DE-BDA4-42CA-B1D7-B004363D3677}"/>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1352318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91921-77C2-44E1-89AE-F772352E75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758E11-45CB-4148-B02B-5F4DFCC88A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9E3907-5562-415B-BE85-0DCFB46250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9B9B1D-CE2F-4B20-98C1-054F8E10E394}"/>
              </a:ext>
            </a:extLst>
          </p:cNvPr>
          <p:cNvSpPr>
            <a:spLocks noGrp="1"/>
          </p:cNvSpPr>
          <p:nvPr>
            <p:ph type="dt" sz="half" idx="10"/>
          </p:nvPr>
        </p:nvSpPr>
        <p:spPr/>
        <p:txBody>
          <a:bodyPr/>
          <a:lstStyle/>
          <a:p>
            <a:fld id="{10AF0B18-FD79-4B4D-AFEB-74218972C977}" type="datetime1">
              <a:rPr lang="en-US" smtClean="0"/>
              <a:t>5/28/2020</a:t>
            </a:fld>
            <a:endParaRPr lang="en-US" dirty="0"/>
          </a:p>
        </p:txBody>
      </p:sp>
      <p:sp>
        <p:nvSpPr>
          <p:cNvPr id="6" name="Footer Placeholder 5">
            <a:extLst>
              <a:ext uri="{FF2B5EF4-FFF2-40B4-BE49-F238E27FC236}">
                <a16:creationId xmlns:a16="http://schemas.microsoft.com/office/drawing/2014/main" id="{9DC2C44C-C0A2-499A-BC8B-47A00B953A3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6E8E70A-8F10-4C49-AE61-4E78413927A6}"/>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102784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2ED4E-E87A-4E51-A06C-B7BB603305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74678D1-5B3C-415E-86EF-AC7D2C6D9B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F55C79D-0DB8-442E-B61A-CBDB624A7A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6A1272-8948-460C-979B-3EF5905A7B47}"/>
              </a:ext>
            </a:extLst>
          </p:cNvPr>
          <p:cNvSpPr>
            <a:spLocks noGrp="1"/>
          </p:cNvSpPr>
          <p:nvPr>
            <p:ph type="dt" sz="half" idx="10"/>
          </p:nvPr>
        </p:nvSpPr>
        <p:spPr/>
        <p:txBody>
          <a:bodyPr/>
          <a:lstStyle/>
          <a:p>
            <a:fld id="{769E3C31-B13A-4FC1-8761-F87B104ADD81}" type="datetime1">
              <a:rPr lang="en-US" smtClean="0"/>
              <a:t>5/28/2020</a:t>
            </a:fld>
            <a:endParaRPr lang="en-US" dirty="0"/>
          </a:p>
        </p:txBody>
      </p:sp>
      <p:sp>
        <p:nvSpPr>
          <p:cNvPr id="6" name="Footer Placeholder 5">
            <a:extLst>
              <a:ext uri="{FF2B5EF4-FFF2-40B4-BE49-F238E27FC236}">
                <a16:creationId xmlns:a16="http://schemas.microsoft.com/office/drawing/2014/main" id="{BEF9A141-4E97-473E-9BA7-264020EC092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36367EB-C695-4ADD-882D-BA8EC5555434}"/>
              </a:ext>
            </a:extLst>
          </p:cNvPr>
          <p:cNvSpPr>
            <a:spLocks noGrp="1"/>
          </p:cNvSpPr>
          <p:nvPr>
            <p:ph type="sldNum" sz="quarter" idx="12"/>
          </p:nvPr>
        </p:nvSpPr>
        <p:spPr/>
        <p:txBody>
          <a:bodyPr/>
          <a:lstStyle/>
          <a:p>
            <a:fld id="{67F407DC-A644-45CB-B884-798FA6D041A6}" type="slidenum">
              <a:rPr lang="en-US" smtClean="0"/>
              <a:t>‹#›</a:t>
            </a:fld>
            <a:endParaRPr lang="en-US" dirty="0"/>
          </a:p>
        </p:txBody>
      </p:sp>
    </p:spTree>
    <p:extLst>
      <p:ext uri="{BB962C8B-B14F-4D97-AF65-F5344CB8AC3E}">
        <p14:creationId xmlns:p14="http://schemas.microsoft.com/office/powerpoint/2010/main" val="1172729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805A459-4491-4441-98EB-263E8F7B03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91621B-A90D-4FFD-BE14-817B4BD789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485E8A-0651-4A56-8B86-75F18A3DA0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69BB31-2F00-44F9-B046-AA0479A59D17}" type="datetime1">
              <a:rPr lang="en-US" smtClean="0"/>
              <a:t>5/28/2020</a:t>
            </a:fld>
            <a:endParaRPr lang="en-US" dirty="0"/>
          </a:p>
        </p:txBody>
      </p:sp>
      <p:sp>
        <p:nvSpPr>
          <p:cNvPr id="5" name="Footer Placeholder 4">
            <a:extLst>
              <a:ext uri="{FF2B5EF4-FFF2-40B4-BE49-F238E27FC236}">
                <a16:creationId xmlns:a16="http://schemas.microsoft.com/office/drawing/2014/main" id="{E6401455-44B6-4C58-8E19-2493787F7F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8EF1B23-16D3-47FC-BAC4-762F90D4AE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F407DC-A644-45CB-B884-798FA6D041A6}" type="slidenum">
              <a:rPr lang="en-US" smtClean="0"/>
              <a:t>‹#›</a:t>
            </a:fld>
            <a:endParaRPr lang="en-US" dirty="0"/>
          </a:p>
        </p:txBody>
      </p:sp>
    </p:spTree>
    <p:extLst>
      <p:ext uri="{BB962C8B-B14F-4D97-AF65-F5344CB8AC3E}">
        <p14:creationId xmlns:p14="http://schemas.microsoft.com/office/powerpoint/2010/main" val="449696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gcc01.safelinks.protection.outlook.com/?url=https%3A%2F%2Flnks.gd%2Fl%2FeyJhbGciOiJIUzI1NiJ9.eyJlbWFpbCI6ImRhbmllbGxAbWljaGlnYW4uZ292IiwiYnVsbGV0aW5fbGlua19pZCI6IjEwMiIsInN1YnNjcmliZXJfaWQiOiI2OTM0MTU4OTQiLCJsaW5rX2lkIjoiNDQzNjU2Mzc3IiwidXJpIjoiYnAyOmRpZ2VzdCIsInVybCI6Imh0dHBzOi8vd3d3Lm1pY2hpZ2FuLmdvdi9tZGhocy8wLDU4ODUsNy0zMzktNzE1NTFfMjk0NV81MTAwLTEyNzYwNi0tLDAwLmh0bWwiLCJidWxsZXRpbl9pZCI6IjIwMjAwNTI3LjIyMDc5MTAxIn0.nBKOMifdp6RX1Q10Py3MtGqf7QgpSnYS0IgPD3m9vIA&amp;data=02%7C01%7CCrawfordL5%40michigan.gov%7C7652ac67c0ff40d3833208d802dd930f%7Cd5fb7087377742ad966a892ef47225d1%7C0%7C0%7C637262497962992285&amp;sdata=cnkjJqEZ9eR3qsP1RhklR9AxhbhDX6F6Lr9XHynuCyM%3D&amp;reserved=0"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michigan.gov/mdhhs/0,5885,7-339-71547_4860_78446_78448-513299--,00.html"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michigan.gov/coronavirus/0,9753,7-406-98163_98173-526911--,00.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www.data.cms.gov/"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svg"/><Relationship Id="rId17" Type="http://schemas.openxmlformats.org/officeDocument/2006/relationships/image" Target="../media/image18.png"/><Relationship Id="rId2" Type="http://schemas.openxmlformats.org/officeDocument/2006/relationships/notesSlide" Target="../notesSlides/notesSlide24.xml"/><Relationship Id="rId16" Type="http://schemas.openxmlformats.org/officeDocument/2006/relationships/image" Target="../media/image17.svg"/><Relationship Id="rId1" Type="http://schemas.openxmlformats.org/officeDocument/2006/relationships/slideLayout" Target="../slideLayouts/slideLayout2.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 Id="rId14" Type="http://schemas.openxmlformats.org/officeDocument/2006/relationships/image" Target="../media/image15.svg"/></Relationships>
</file>

<file path=ppt/slides/_rels/slide25.xml.rels><?xml version="1.0" encoding="UTF-8" standalone="yes"?>
<Relationships xmlns="http://schemas.openxmlformats.org/package/2006/relationships"><Relationship Id="rId3" Type="http://schemas.openxmlformats.org/officeDocument/2006/relationships/hyperlink" Target="mailto:MDHHS-MSA-COVID19@michigan.gov" TargetMode="External"/><Relationship Id="rId7" Type="http://schemas.openxmlformats.org/officeDocument/2006/relationships/hyperlink" Target="https://www.michigan.gov/mdhhs/0,5885,7-339-71548_54783_54826_56171-237197--,00.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www.cdc.gov/nhsn/pdfs/covid19/ltcf/covid19-enroll-508.pdf" TargetMode="External"/><Relationship Id="rId5" Type="http://schemas.openxmlformats.org/officeDocument/2006/relationships/hyperlink" Target="https://www.cdc.gov/nhsn/pdfs/covid19/ltcf/ltcf-covid19-module-508.pdf" TargetMode="External"/><Relationship Id="rId4" Type="http://schemas.openxmlformats.org/officeDocument/2006/relationships/hyperlink" Target="https://www.youtube.com/watch?v=-bR3CvqT9cw"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emresource.juvare.com/logi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www.michigan.gov/documents/mdhhs/MDHHS_SNF_COVID-19_Data_Collection_Instructions_691456_7.pdf" TargetMode="External"/><Relationship Id="rId4" Type="http://schemas.openxmlformats.org/officeDocument/2006/relationships/hyperlink" Target="https://www.michigan.gov/mdhhs/0,5885,7-339-71548_54783_54826_56171-237197--,00.htm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41248" y="2209800"/>
            <a:ext cx="10515600" cy="2286000"/>
          </a:xfrm>
          <a:prstGeom prst="rect">
            <a:avLst/>
          </a:prstGeom>
        </p:spPr>
        <p:txBody>
          <a:bodyPr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800" b="1" dirty="0">
                <a:latin typeface="+mn-lt"/>
              </a:rPr>
              <a:t>Skilled Nursing Facility COVID-19 Reporting Requirements </a:t>
            </a:r>
          </a:p>
          <a:p>
            <a:pPr>
              <a:spcBef>
                <a:spcPts val="2400"/>
              </a:spcBef>
              <a:defRPr/>
            </a:pPr>
            <a:r>
              <a:rPr lang="en-US" b="1" dirty="0">
                <a:latin typeface="+mn-lt"/>
              </a:rPr>
              <a:t>May 28, 2020</a:t>
            </a:r>
          </a:p>
        </p:txBody>
      </p:sp>
      <p:sp>
        <p:nvSpPr>
          <p:cNvPr id="7" name="TextBox 6"/>
          <p:cNvSpPr txBox="1"/>
          <p:nvPr/>
        </p:nvSpPr>
        <p:spPr>
          <a:xfrm>
            <a:off x="841247" y="5120640"/>
            <a:ext cx="10515600" cy="1325880"/>
          </a:xfrm>
          <a:prstGeom prst="rect">
            <a:avLst/>
          </a:prstGeom>
          <a:solidFill>
            <a:srgbClr val="00B050"/>
          </a:solidFill>
        </p:spPr>
        <p:txBody>
          <a:bodyPr>
            <a:noAutofit/>
          </a:bodyPr>
          <a:lstStyle/>
          <a:p>
            <a:pPr algn="ctr" eaLnBrk="1" hangingPunct="1">
              <a:defRPr/>
            </a:pPr>
            <a:r>
              <a:rPr lang="en-US" sz="2800" b="1" i="1" spc="300" dirty="0">
                <a:solidFill>
                  <a:schemeClr val="bg1"/>
                </a:solidFill>
                <a:latin typeface="+mj-lt"/>
              </a:rPr>
              <a:t>Putting people first, with the goal of helping all Michiganders lead healthier and more productive lives,     no matter their stage in life.</a:t>
            </a:r>
          </a:p>
        </p:txBody>
      </p:sp>
      <p:pic>
        <p:nvPicPr>
          <p:cNvPr id="410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5993" y="117475"/>
            <a:ext cx="4830734"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E4071047-9D86-46C3-A07F-32E1EF0BDC6D}"/>
              </a:ext>
            </a:extLst>
          </p:cNvPr>
          <p:cNvSpPr>
            <a:spLocks noGrp="1"/>
          </p:cNvSpPr>
          <p:nvPr>
            <p:ph type="sldNum" sz="quarter" idx="12"/>
          </p:nvPr>
        </p:nvSpPr>
        <p:spPr/>
        <p:txBody>
          <a:bodyPr/>
          <a:lstStyle/>
          <a:p>
            <a:fld id="{67F407DC-A644-45CB-B884-798FA6D041A6}" type="slidenum">
              <a:rPr lang="en-US" smtClean="0"/>
              <a:t>1</a:t>
            </a:fld>
            <a:endParaRPr lang="en-US" dirty="0"/>
          </a:p>
        </p:txBody>
      </p:sp>
    </p:spTree>
    <p:extLst>
      <p:ext uri="{BB962C8B-B14F-4D97-AF65-F5344CB8AC3E}">
        <p14:creationId xmlns:p14="http://schemas.microsoft.com/office/powerpoint/2010/main" val="180169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NHSN LTC Report Highlights</a:t>
            </a:r>
          </a:p>
        </p:txBody>
      </p:sp>
      <p:sp>
        <p:nvSpPr>
          <p:cNvPr id="3" name="Content Placeholder 2">
            <a:extLst>
              <a:ext uri="{FF2B5EF4-FFF2-40B4-BE49-F238E27FC236}">
                <a16:creationId xmlns:a16="http://schemas.microsoft.com/office/drawing/2014/main" id="{5913E079-95D2-4B2E-BBAA-B7E142B3E96A}"/>
              </a:ext>
            </a:extLst>
          </p:cNvPr>
          <p:cNvSpPr>
            <a:spLocks noGrp="1"/>
          </p:cNvSpPr>
          <p:nvPr>
            <p:ph idx="1"/>
          </p:nvPr>
        </p:nvSpPr>
        <p:spPr>
          <a:xfrm>
            <a:off x="838200" y="2011680"/>
            <a:ext cx="10515600" cy="4325112"/>
          </a:xfrm>
        </p:spPr>
        <p:txBody>
          <a:bodyPr>
            <a:noAutofit/>
          </a:bodyPr>
          <a:lstStyle/>
          <a:p>
            <a:r>
              <a:rPr lang="en-US" dirty="0"/>
              <a:t>Reporting Frequency: Daily </a:t>
            </a:r>
          </a:p>
          <a:p>
            <a:r>
              <a:rPr lang="en-US" dirty="0"/>
              <a:t>Reporting Period: 12:01A.M. – 12:00A.M.</a:t>
            </a:r>
          </a:p>
          <a:p>
            <a:r>
              <a:rPr lang="en-US" dirty="0"/>
              <a:t>Provides Daily Insights and Current Snapshots</a:t>
            </a:r>
          </a:p>
          <a:p>
            <a:r>
              <a:rPr lang="en-US" dirty="0"/>
              <a:t>Data elements critical for both MDHHS and CMS compliance</a:t>
            </a:r>
          </a:p>
          <a:p>
            <a:r>
              <a:rPr lang="en-US" dirty="0"/>
              <a:t>If MDHHS </a:t>
            </a:r>
            <a:r>
              <a:rPr lang="en-US" dirty="0">
                <a:solidFill>
                  <a:srgbClr val="FF0000"/>
                </a:solidFill>
              </a:rPr>
              <a:t>IS</a:t>
            </a:r>
            <a:r>
              <a:rPr lang="en-US" dirty="0"/>
              <a:t> supporting transmission to CDC (to meet CMS compliance requirements), NHSN Facility ID must be provided daily</a:t>
            </a:r>
          </a:p>
          <a:p>
            <a:r>
              <a:rPr lang="en-US" dirty="0"/>
              <a:t>If MDHHS </a:t>
            </a:r>
            <a:r>
              <a:rPr lang="en-US" dirty="0">
                <a:solidFill>
                  <a:srgbClr val="FF0000"/>
                </a:solidFill>
              </a:rPr>
              <a:t>IS NOT </a:t>
            </a:r>
            <a:r>
              <a:rPr lang="en-US" dirty="0"/>
              <a:t>supporting transmission to CDC (to meet CMS compliance requirements), report “0” for NHSN Facility ID</a:t>
            </a:r>
          </a:p>
          <a:p>
            <a:pPr lvl="1"/>
            <a:endParaRPr lang="en-US" dirty="0"/>
          </a:p>
          <a:p>
            <a:pPr lvl="1"/>
            <a:endParaRPr lang="en-US" dirty="0"/>
          </a:p>
          <a:p>
            <a:pPr lvl="1"/>
            <a:endParaRPr lang="en-US" dirty="0"/>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10</a:t>
            </a:fld>
            <a:endParaRPr lang="en-US" dirty="0"/>
          </a:p>
        </p:txBody>
      </p:sp>
    </p:spTree>
    <p:extLst>
      <p:ext uri="{BB962C8B-B14F-4D97-AF65-F5344CB8AC3E}">
        <p14:creationId xmlns:p14="http://schemas.microsoft.com/office/powerpoint/2010/main" val="3613694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 of message received after successful enrollment in NHSN">
            <a:extLst>
              <a:ext uri="{FF2B5EF4-FFF2-40B4-BE49-F238E27FC236}">
                <a16:creationId xmlns:a16="http://schemas.microsoft.com/office/drawing/2014/main" id="{A288E800-DE2E-4A66-A53C-55161A59B591}"/>
              </a:ext>
            </a:extLst>
          </p:cNvPr>
          <p:cNvPicPr>
            <a:picLocks noChangeAspect="1"/>
          </p:cNvPicPr>
          <p:nvPr/>
        </p:nvPicPr>
        <p:blipFill>
          <a:blip r:embed="rId3"/>
          <a:stretch>
            <a:fillRect/>
          </a:stretch>
        </p:blipFill>
        <p:spPr>
          <a:xfrm>
            <a:off x="2498598" y="3904481"/>
            <a:ext cx="7483602" cy="2442090"/>
          </a:xfrm>
          <a:prstGeom prst="rect">
            <a:avLst/>
          </a:prstGeom>
        </p:spPr>
      </p:pic>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National Healthcare Safety Network (NHSN)</a:t>
            </a:r>
          </a:p>
        </p:txBody>
      </p:sp>
      <p:sp>
        <p:nvSpPr>
          <p:cNvPr id="3" name="Content Placeholder 2">
            <a:extLst>
              <a:ext uri="{FF2B5EF4-FFF2-40B4-BE49-F238E27FC236}">
                <a16:creationId xmlns:a16="http://schemas.microsoft.com/office/drawing/2014/main" id="{5913E079-95D2-4B2E-BBAA-B7E142B3E96A}"/>
              </a:ext>
            </a:extLst>
          </p:cNvPr>
          <p:cNvSpPr>
            <a:spLocks noGrp="1"/>
          </p:cNvSpPr>
          <p:nvPr>
            <p:ph idx="1"/>
          </p:nvPr>
        </p:nvSpPr>
        <p:spPr>
          <a:xfrm>
            <a:off x="838200" y="2011680"/>
            <a:ext cx="10515600" cy="4325112"/>
          </a:xfrm>
        </p:spPr>
        <p:txBody>
          <a:bodyPr>
            <a:noAutofit/>
          </a:bodyPr>
          <a:lstStyle/>
          <a:p>
            <a:pPr marL="0" indent="0">
              <a:buNone/>
            </a:pPr>
            <a:r>
              <a:rPr lang="en-US" sz="2400" dirty="0"/>
              <a:t>The “COVID-19 Daily LTC NHSN Report” event in </a:t>
            </a:r>
            <a:r>
              <a:rPr lang="en-US" sz="2400" dirty="0" err="1"/>
              <a:t>EMResources</a:t>
            </a:r>
            <a:r>
              <a:rPr lang="en-US" sz="2400" dirty="0"/>
              <a:t> will ask for your NHSN Facility ID, daily. </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11</a:t>
            </a:fld>
            <a:endParaRPr lang="en-US" dirty="0"/>
          </a:p>
        </p:txBody>
      </p:sp>
      <p:sp>
        <p:nvSpPr>
          <p:cNvPr id="5" name="Content Placeholder 4">
            <a:extLst>
              <a:ext uri="{FF2B5EF4-FFF2-40B4-BE49-F238E27FC236}">
                <a16:creationId xmlns:a16="http://schemas.microsoft.com/office/drawing/2014/main" id="{A11A9EBE-5DEC-44EA-B4F0-2194FE174F7A}"/>
              </a:ext>
            </a:extLst>
          </p:cNvPr>
          <p:cNvSpPr txBox="1">
            <a:spLocks/>
          </p:cNvSpPr>
          <p:nvPr/>
        </p:nvSpPr>
        <p:spPr>
          <a:xfrm>
            <a:off x="838200" y="2743200"/>
            <a:ext cx="10577944" cy="36131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500" dirty="0"/>
          </a:p>
          <a:p>
            <a:pPr marL="0" indent="0">
              <a:buNone/>
            </a:pPr>
            <a:r>
              <a:rPr lang="en-US" sz="2400" dirty="0"/>
              <a:t>Before MDHHS can upload data on your behalf, you need to register with CDC/NHSN and share your ID.  Go to the NHSN website.  After successful enrollment, you will receive a NHSN Org ID.  </a:t>
            </a:r>
          </a:p>
          <a:p>
            <a:endParaRPr lang="en-US" dirty="0"/>
          </a:p>
          <a:p>
            <a:endParaRPr lang="en-US" dirty="0"/>
          </a:p>
          <a:p>
            <a:endParaRPr lang="en-US" dirty="0"/>
          </a:p>
          <a:p>
            <a:endParaRPr lang="en-US" dirty="0"/>
          </a:p>
          <a:p>
            <a:pPr marL="0" indent="0">
              <a:buNone/>
            </a:pPr>
            <a:endParaRPr lang="en-US" dirty="0"/>
          </a:p>
          <a:p>
            <a:pPr marL="0" indent="0">
              <a:buFont typeface="Arial" panose="020B0604020202020204" pitchFamily="34" charset="0"/>
              <a:buNone/>
            </a:pPr>
            <a:endParaRPr lang="en-US" dirty="0"/>
          </a:p>
        </p:txBody>
      </p:sp>
      <p:sp>
        <p:nvSpPr>
          <p:cNvPr id="9" name="Rectangle: Rounded Corners 8">
            <a:extLst>
              <a:ext uri="{FF2B5EF4-FFF2-40B4-BE49-F238E27FC236}">
                <a16:creationId xmlns:a16="http://schemas.microsoft.com/office/drawing/2014/main" id="{19C4CB62-D129-4DB9-A272-1F000DAD44E7}"/>
              </a:ext>
            </a:extLst>
          </p:cNvPr>
          <p:cNvSpPr/>
          <p:nvPr/>
        </p:nvSpPr>
        <p:spPr>
          <a:xfrm>
            <a:off x="8451272" y="3958455"/>
            <a:ext cx="1498600" cy="591319"/>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NHSN Fac ID</a:t>
            </a:r>
          </a:p>
        </p:txBody>
      </p:sp>
      <p:cxnSp>
        <p:nvCxnSpPr>
          <p:cNvPr id="14" name="Straight Arrow Connector 13">
            <a:extLst>
              <a:ext uri="{FF2B5EF4-FFF2-40B4-BE49-F238E27FC236}">
                <a16:creationId xmlns:a16="http://schemas.microsoft.com/office/drawing/2014/main" id="{05DC8489-6A14-4523-B622-2A8822EC1828}"/>
              </a:ext>
            </a:extLst>
          </p:cNvPr>
          <p:cNvCxnSpPr/>
          <p:nvPr/>
        </p:nvCxnSpPr>
        <p:spPr>
          <a:xfrm flipH="1">
            <a:off x="8699500" y="4544886"/>
            <a:ext cx="342900" cy="42081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31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NHSN LTC Report: </a:t>
            </a:r>
            <a:br>
              <a:rPr lang="en-US" b="1" dirty="0">
                <a:solidFill>
                  <a:schemeClr val="bg1"/>
                </a:solidFill>
                <a:latin typeface="Calibri" panose="020F0502020204030204" pitchFamily="34" charset="0"/>
              </a:rPr>
            </a:br>
            <a:r>
              <a:rPr lang="en-US" b="1" dirty="0">
                <a:solidFill>
                  <a:schemeClr val="bg1"/>
                </a:solidFill>
                <a:latin typeface="Calibri" panose="020F0502020204030204" pitchFamily="34" charset="0"/>
              </a:rPr>
              <a:t>Resident Impact</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12</a:t>
            </a:fld>
            <a:endParaRPr lang="en-US" dirty="0"/>
          </a:p>
        </p:txBody>
      </p:sp>
      <p:graphicFrame>
        <p:nvGraphicFramePr>
          <p:cNvPr id="10" name="Table 5">
            <a:extLst>
              <a:ext uri="{FF2B5EF4-FFF2-40B4-BE49-F238E27FC236}">
                <a16:creationId xmlns:a16="http://schemas.microsoft.com/office/drawing/2014/main" id="{D312352D-AF1F-46FB-8031-95BCE49CB164}"/>
              </a:ext>
            </a:extLst>
          </p:cNvPr>
          <p:cNvGraphicFramePr>
            <a:graphicFrameLocks noGrp="1"/>
          </p:cNvGraphicFramePr>
          <p:nvPr>
            <p:ph idx="1"/>
            <p:extLst>
              <p:ext uri="{D42A27DB-BD31-4B8C-83A1-F6EECF244321}">
                <p14:modId xmlns:p14="http://schemas.microsoft.com/office/powerpoint/2010/main" val="799042836"/>
              </p:ext>
            </p:extLst>
          </p:nvPr>
        </p:nvGraphicFramePr>
        <p:xfrm>
          <a:off x="838200" y="2010187"/>
          <a:ext cx="10515600" cy="4208731"/>
        </p:xfrm>
        <a:graphic>
          <a:graphicData uri="http://schemas.openxmlformats.org/drawingml/2006/table">
            <a:tbl>
              <a:tblPr firstRow="1" bandRow="1">
                <a:tableStyleId>{5C22544A-7EE6-4342-B048-85BDC9FD1C3A}</a:tableStyleId>
              </a:tblPr>
              <a:tblGrid>
                <a:gridCol w="2881745">
                  <a:extLst>
                    <a:ext uri="{9D8B030D-6E8A-4147-A177-3AD203B41FA5}">
                      <a16:colId xmlns:a16="http://schemas.microsoft.com/office/drawing/2014/main" val="1972255984"/>
                    </a:ext>
                  </a:extLst>
                </a:gridCol>
                <a:gridCol w="7633855">
                  <a:extLst>
                    <a:ext uri="{9D8B030D-6E8A-4147-A177-3AD203B41FA5}">
                      <a16:colId xmlns:a16="http://schemas.microsoft.com/office/drawing/2014/main" val="1304367759"/>
                    </a:ext>
                  </a:extLst>
                </a:gridCol>
              </a:tblGrid>
              <a:tr h="860677">
                <a:tc>
                  <a:txBody>
                    <a:bodyPr/>
                    <a:lstStyle/>
                    <a:p>
                      <a:r>
                        <a:rPr lang="en-US" sz="2800" dirty="0"/>
                        <a:t>Data Element </a:t>
                      </a:r>
                    </a:p>
                  </a:txBody>
                  <a:tcPr>
                    <a:solidFill>
                      <a:schemeClr val="accent2"/>
                    </a:solidFill>
                  </a:tcPr>
                </a:tc>
                <a:tc>
                  <a:txBody>
                    <a:bodyPr/>
                    <a:lstStyle/>
                    <a:p>
                      <a:pPr algn="ctr"/>
                      <a:r>
                        <a:rPr lang="en-US" sz="2800" dirty="0"/>
                        <a:t>Data Definition/Collection Information</a:t>
                      </a:r>
                    </a:p>
                    <a:p>
                      <a:pPr algn="ctr"/>
                      <a:r>
                        <a:rPr lang="en-US" sz="1800" dirty="0"/>
                        <a:t>Updated to align with CDC/NHSN</a:t>
                      </a:r>
                    </a:p>
                  </a:txBody>
                  <a:tcPr>
                    <a:solidFill>
                      <a:schemeClr val="accent2"/>
                    </a:solidFill>
                  </a:tcPr>
                </a:tc>
                <a:extLst>
                  <a:ext uri="{0D108BD9-81ED-4DB2-BD59-A6C34878D82A}">
                    <a16:rowId xmlns:a16="http://schemas.microsoft.com/office/drawing/2014/main" val="3552841932"/>
                  </a:ext>
                </a:extLst>
              </a:tr>
              <a:tr h="332913">
                <a:tc>
                  <a:txBody>
                    <a:bodyPr/>
                    <a:lstStyle/>
                    <a:p>
                      <a:pPr marL="0" indent="0">
                        <a:buFont typeface="Arial" panose="020B0604020202020204" pitchFamily="34" charset="0"/>
                        <a:buNone/>
                      </a:pPr>
                      <a:r>
                        <a:rPr lang="en-US" sz="1600" b="1" dirty="0"/>
                        <a:t>Admissions</a:t>
                      </a:r>
                    </a:p>
                  </a:txBody>
                  <a:tcPr>
                    <a:solidFill>
                      <a:schemeClr val="accent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i="0" kern="1200" dirty="0">
                          <a:solidFill>
                            <a:schemeClr val="dk1"/>
                          </a:solidFill>
                          <a:effectLst/>
                          <a:latin typeface="+mn-lt"/>
                          <a:ea typeface="+mn-ea"/>
                          <a:cs typeface="+mn-cs"/>
                        </a:rPr>
                        <a:t>New residents, admitted or re-admitted,</a:t>
                      </a:r>
                      <a:r>
                        <a:rPr lang="en-US" sz="1600" b="0" i="0" kern="1200" baseline="0" dirty="0">
                          <a:solidFill>
                            <a:schemeClr val="dk1"/>
                          </a:solidFill>
                          <a:effectLst/>
                          <a:latin typeface="+mn-lt"/>
                          <a:ea typeface="+mn-ea"/>
                          <a:cs typeface="+mn-cs"/>
                        </a:rPr>
                        <a:t> </a:t>
                      </a:r>
                      <a:r>
                        <a:rPr lang="en-US" sz="1600" b="0" i="0" kern="1200" dirty="0">
                          <a:solidFill>
                            <a:schemeClr val="dk1"/>
                          </a:solidFill>
                          <a:effectLst/>
                          <a:latin typeface="+mn-lt"/>
                          <a:ea typeface="+mn-ea"/>
                          <a:cs typeface="+mn-cs"/>
                        </a:rPr>
                        <a:t>previously hospitalized and treated for COVID-19</a:t>
                      </a:r>
                    </a:p>
                  </a:txBody>
                  <a:tcPr>
                    <a:solidFill>
                      <a:schemeClr val="accent2">
                        <a:lumMod val="40000"/>
                        <a:lumOff val="60000"/>
                      </a:schemeClr>
                    </a:solidFill>
                  </a:tcPr>
                </a:tc>
                <a:extLst>
                  <a:ext uri="{0D108BD9-81ED-4DB2-BD59-A6C34878D82A}">
                    <a16:rowId xmlns:a16="http://schemas.microsoft.com/office/drawing/2014/main" val="1879376307"/>
                  </a:ext>
                </a:extLst>
              </a:tr>
              <a:tr h="347547">
                <a:tc>
                  <a:txBody>
                    <a:bodyPr/>
                    <a:lstStyle/>
                    <a:p>
                      <a:pPr marL="0" indent="0">
                        <a:buFont typeface="Arial" panose="020B0604020202020204" pitchFamily="34" charset="0"/>
                        <a:buNone/>
                      </a:pPr>
                      <a:r>
                        <a:rPr lang="en-US" sz="1600" b="1" dirty="0"/>
                        <a:t>Resident Confirmed C-19</a:t>
                      </a:r>
                    </a:p>
                  </a:txBody>
                  <a:tcPr>
                    <a:solidFill>
                      <a:schemeClr val="accent2">
                        <a:lumMod val="20000"/>
                        <a:lumOff val="8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Residents with </a:t>
                      </a:r>
                      <a:r>
                        <a:rPr lang="en-US" sz="1600" b="1" i="0" kern="1200" dirty="0">
                          <a:solidFill>
                            <a:schemeClr val="dk1"/>
                          </a:solidFill>
                          <a:effectLst/>
                          <a:latin typeface="+mn-lt"/>
                          <a:ea typeface="+mn-ea"/>
                          <a:cs typeface="+mn-cs"/>
                        </a:rPr>
                        <a:t>new laboratory positive </a:t>
                      </a:r>
                      <a:r>
                        <a:rPr lang="en-US" sz="1600" b="0" i="0" kern="1200" dirty="0">
                          <a:solidFill>
                            <a:schemeClr val="dk1"/>
                          </a:solidFill>
                          <a:effectLst/>
                          <a:latin typeface="+mn-lt"/>
                          <a:ea typeface="+mn-ea"/>
                          <a:cs typeface="+mn-cs"/>
                        </a:rPr>
                        <a:t>COVID-19 results</a:t>
                      </a:r>
                    </a:p>
                  </a:txBody>
                  <a:tcPr>
                    <a:solidFill>
                      <a:schemeClr val="accent2">
                        <a:lumMod val="20000"/>
                        <a:lumOff val="80000"/>
                      </a:schemeClr>
                    </a:solidFill>
                  </a:tcPr>
                </a:tc>
                <a:extLst>
                  <a:ext uri="{0D108BD9-81ED-4DB2-BD59-A6C34878D82A}">
                    <a16:rowId xmlns:a16="http://schemas.microsoft.com/office/drawing/2014/main" val="570308467"/>
                  </a:ext>
                </a:extLst>
              </a:tr>
              <a:tr h="363682">
                <a:tc>
                  <a:txBody>
                    <a:bodyPr/>
                    <a:lstStyle/>
                    <a:p>
                      <a:pPr marL="0" indent="0">
                        <a:buFont typeface="Arial" panose="020B0604020202020204" pitchFamily="34" charset="0"/>
                        <a:buNone/>
                      </a:pPr>
                      <a:r>
                        <a:rPr lang="en-US" sz="1600" b="1" dirty="0"/>
                        <a:t>Resident Suspected C-19 </a:t>
                      </a:r>
                    </a:p>
                  </a:txBody>
                  <a:tcPr>
                    <a:solidFill>
                      <a:schemeClr val="accent2">
                        <a:lumMod val="40000"/>
                        <a:lumOff val="60000"/>
                      </a:schemeClr>
                    </a:solidFill>
                  </a:tcPr>
                </a:tc>
                <a:tc>
                  <a:txBody>
                    <a:bodyPr/>
                    <a:lstStyle/>
                    <a:p>
                      <a:pPr marL="0" indent="0">
                        <a:buFont typeface="Arial" panose="020B0604020202020204" pitchFamily="34" charset="0"/>
                        <a:buNone/>
                      </a:pPr>
                      <a:r>
                        <a:rPr lang="en-US" sz="1600" b="0" kern="1200" dirty="0">
                          <a:solidFill>
                            <a:schemeClr val="dk1"/>
                          </a:solidFill>
                          <a:effectLst/>
                          <a:latin typeface="+mn-lt"/>
                          <a:ea typeface="+mn-ea"/>
                          <a:cs typeface="+mn-cs"/>
                        </a:rPr>
                        <a:t>Re</a:t>
                      </a:r>
                      <a:r>
                        <a:rPr lang="en-US" sz="1600" kern="1200" dirty="0">
                          <a:solidFill>
                            <a:schemeClr val="dk1"/>
                          </a:solidFill>
                          <a:effectLst/>
                          <a:latin typeface="+mn-lt"/>
                          <a:ea typeface="+mn-ea"/>
                          <a:cs typeface="+mn-cs"/>
                        </a:rPr>
                        <a:t>sidents with </a:t>
                      </a:r>
                      <a:r>
                        <a:rPr lang="en-US" sz="1600" b="1" kern="1200" dirty="0">
                          <a:solidFill>
                            <a:schemeClr val="dk1"/>
                          </a:solidFill>
                          <a:effectLst/>
                          <a:latin typeface="+mn-lt"/>
                          <a:ea typeface="+mn-ea"/>
                          <a:cs typeface="+mn-cs"/>
                        </a:rPr>
                        <a:t>newly suspected </a:t>
                      </a:r>
                      <a:r>
                        <a:rPr lang="en-US" sz="1600" kern="1200" dirty="0">
                          <a:solidFill>
                            <a:schemeClr val="dk1"/>
                          </a:solidFill>
                          <a:effectLst/>
                          <a:latin typeface="+mn-lt"/>
                          <a:ea typeface="+mn-ea"/>
                          <a:cs typeface="+mn-cs"/>
                        </a:rPr>
                        <a:t>COVID-19</a:t>
                      </a:r>
                      <a:endParaRPr lang="en-US" sz="1600" b="1" i="0" kern="1200" dirty="0">
                        <a:solidFill>
                          <a:schemeClr val="dk1"/>
                        </a:solidFill>
                        <a:effectLst/>
                        <a:latin typeface="+mn-lt"/>
                        <a:ea typeface="+mn-ea"/>
                        <a:cs typeface="+mn-cs"/>
                      </a:endParaRPr>
                    </a:p>
                  </a:txBody>
                  <a:tcPr>
                    <a:solidFill>
                      <a:schemeClr val="accent2">
                        <a:lumMod val="40000"/>
                        <a:lumOff val="60000"/>
                      </a:schemeClr>
                    </a:solidFill>
                  </a:tcPr>
                </a:tc>
                <a:extLst>
                  <a:ext uri="{0D108BD9-81ED-4DB2-BD59-A6C34878D82A}">
                    <a16:rowId xmlns:a16="http://schemas.microsoft.com/office/drawing/2014/main" val="1239164868"/>
                  </a:ext>
                </a:extLst>
              </a:tr>
              <a:tr h="332587">
                <a:tc>
                  <a:txBody>
                    <a:bodyPr/>
                    <a:lstStyle/>
                    <a:p>
                      <a:pPr marL="0" indent="0">
                        <a:buFont typeface="Arial" panose="020B0604020202020204" pitchFamily="34" charset="0"/>
                        <a:buNone/>
                      </a:pPr>
                      <a:r>
                        <a:rPr lang="en-US" sz="1600" b="1" dirty="0"/>
                        <a:t>Total Deaths </a:t>
                      </a:r>
                    </a:p>
                  </a:txBody>
                  <a:tcPr>
                    <a:solidFill>
                      <a:schemeClr val="accent2">
                        <a:lumMod val="20000"/>
                        <a:lumOff val="8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Residents who died in the facility or another location.</a:t>
                      </a:r>
                      <a:endParaRPr lang="en-US" sz="1600" b="1" i="0" kern="1200" dirty="0">
                        <a:solidFill>
                          <a:schemeClr val="dk1"/>
                        </a:solidFill>
                        <a:effectLst/>
                        <a:latin typeface="+mn-lt"/>
                        <a:ea typeface="+mn-ea"/>
                        <a:cs typeface="+mn-cs"/>
                      </a:endParaRPr>
                    </a:p>
                  </a:txBody>
                  <a:tcPr>
                    <a:solidFill>
                      <a:schemeClr val="accent2">
                        <a:lumMod val="20000"/>
                        <a:lumOff val="80000"/>
                      </a:schemeClr>
                    </a:solidFill>
                  </a:tcPr>
                </a:tc>
                <a:extLst>
                  <a:ext uri="{0D108BD9-81ED-4DB2-BD59-A6C34878D82A}">
                    <a16:rowId xmlns:a16="http://schemas.microsoft.com/office/drawing/2014/main" val="3793555958"/>
                  </a:ext>
                </a:extLst>
              </a:tr>
              <a:tr h="561703">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dirty="0"/>
                        <a:t>Resident COVID-19 Deaths</a:t>
                      </a:r>
                    </a:p>
                  </a:txBody>
                  <a:tcPr>
                    <a:solidFill>
                      <a:schemeClr val="accent2">
                        <a:lumMod val="40000"/>
                        <a:lumOff val="6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Residents with suspected or laboratory positive COVID-19 who died in the facility or another location.</a:t>
                      </a:r>
                    </a:p>
                  </a:txBody>
                  <a:tcPr>
                    <a:solidFill>
                      <a:schemeClr val="accent2">
                        <a:lumMod val="40000"/>
                        <a:lumOff val="60000"/>
                      </a:schemeClr>
                    </a:solidFill>
                  </a:tcPr>
                </a:tc>
                <a:extLst>
                  <a:ext uri="{0D108BD9-81ED-4DB2-BD59-A6C34878D82A}">
                    <a16:rowId xmlns:a16="http://schemas.microsoft.com/office/drawing/2014/main" val="2120504309"/>
                  </a:ext>
                </a:extLst>
              </a:tr>
              <a:tr h="337290">
                <a:tc>
                  <a:txBody>
                    <a:bodyPr/>
                    <a:lstStyle/>
                    <a:p>
                      <a:pPr marL="0" indent="0">
                        <a:buFont typeface="Arial" panose="020B0604020202020204" pitchFamily="34" charset="0"/>
                        <a:buNone/>
                      </a:pPr>
                      <a:r>
                        <a:rPr lang="en-US" sz="1600" b="1" dirty="0"/>
                        <a:t>All Beds</a:t>
                      </a:r>
                    </a:p>
                  </a:txBody>
                  <a:tcPr>
                    <a:solidFill>
                      <a:schemeClr val="accent2">
                        <a:lumMod val="20000"/>
                        <a:lumOff val="8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Total number of resident beds in the facility.</a:t>
                      </a:r>
                    </a:p>
                  </a:txBody>
                  <a:tcPr>
                    <a:solidFill>
                      <a:schemeClr val="accent2">
                        <a:lumMod val="20000"/>
                        <a:lumOff val="80000"/>
                      </a:schemeClr>
                    </a:solidFill>
                  </a:tcPr>
                </a:tc>
                <a:extLst>
                  <a:ext uri="{0D108BD9-81ED-4DB2-BD59-A6C34878D82A}">
                    <a16:rowId xmlns:a16="http://schemas.microsoft.com/office/drawing/2014/main" val="4225917724"/>
                  </a:ext>
                </a:extLst>
              </a:tr>
              <a:tr h="337290">
                <a:tc>
                  <a:txBody>
                    <a:bodyPr/>
                    <a:lstStyle/>
                    <a:p>
                      <a:pPr marL="0" indent="0">
                        <a:buFont typeface="Arial" panose="020B0604020202020204" pitchFamily="34" charset="0"/>
                        <a:buNone/>
                      </a:pPr>
                      <a:r>
                        <a:rPr lang="en-US" sz="1600" b="1" dirty="0"/>
                        <a:t>Current Census</a:t>
                      </a:r>
                    </a:p>
                  </a:txBody>
                  <a:tcPr>
                    <a:solidFill>
                      <a:schemeClr val="accent2">
                        <a:lumMod val="40000"/>
                        <a:lumOff val="6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Total number of beds that are currently occupied.</a:t>
                      </a:r>
                    </a:p>
                  </a:txBody>
                  <a:tcPr>
                    <a:solidFill>
                      <a:schemeClr val="accent2">
                        <a:lumMod val="40000"/>
                        <a:lumOff val="60000"/>
                      </a:schemeClr>
                    </a:solidFill>
                  </a:tcPr>
                </a:tc>
                <a:extLst>
                  <a:ext uri="{0D108BD9-81ED-4DB2-BD59-A6C34878D82A}">
                    <a16:rowId xmlns:a16="http://schemas.microsoft.com/office/drawing/2014/main" val="114920931"/>
                  </a:ext>
                </a:extLst>
              </a:tr>
              <a:tr h="712565">
                <a:tc>
                  <a:txBody>
                    <a:bodyPr/>
                    <a:lstStyle/>
                    <a:p>
                      <a:pPr marL="0" indent="0" algn="l">
                        <a:buFont typeface="Arial" panose="020B0604020202020204" pitchFamily="34" charset="0"/>
                        <a:buNone/>
                      </a:pPr>
                      <a:r>
                        <a:rPr lang="en-US" sz="1600" b="1" dirty="0"/>
                        <a:t>Resident Testing</a:t>
                      </a:r>
                    </a:p>
                  </a:txBody>
                  <a:tcPr>
                    <a:solidFill>
                      <a:schemeClr val="accent2">
                        <a:lumMod val="20000"/>
                        <a:lumOff val="8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Does your facility have </a:t>
                      </a:r>
                      <a:r>
                        <a:rPr lang="en-US" sz="1600" b="1" i="0" kern="1200" dirty="0">
                          <a:solidFill>
                            <a:schemeClr val="dk1"/>
                          </a:solidFill>
                          <a:effectLst/>
                          <a:latin typeface="+mn-lt"/>
                          <a:ea typeface="+mn-ea"/>
                          <a:cs typeface="+mn-cs"/>
                        </a:rPr>
                        <a:t>access to COVID-19 testing </a:t>
                      </a:r>
                      <a:r>
                        <a:rPr lang="en-US" sz="1600" b="0" i="0" kern="1200" dirty="0">
                          <a:solidFill>
                            <a:schemeClr val="dk1"/>
                          </a:solidFill>
                          <a:effectLst/>
                          <a:latin typeface="+mn-lt"/>
                          <a:ea typeface="+mn-ea"/>
                          <a:cs typeface="+mn-cs"/>
                        </a:rPr>
                        <a:t>for</a:t>
                      </a:r>
                      <a:r>
                        <a:rPr lang="en-US" sz="1600" b="0" i="0" kern="1200" baseline="0" dirty="0">
                          <a:solidFill>
                            <a:schemeClr val="dk1"/>
                          </a:solidFill>
                          <a:effectLst/>
                          <a:latin typeface="+mn-lt"/>
                          <a:ea typeface="+mn-ea"/>
                          <a:cs typeface="+mn-cs"/>
                        </a:rPr>
                        <a:t> </a:t>
                      </a:r>
                      <a:r>
                        <a:rPr lang="en-US" sz="1600" b="0" i="0" kern="1200" dirty="0">
                          <a:solidFill>
                            <a:schemeClr val="dk1"/>
                          </a:solidFill>
                          <a:effectLst/>
                          <a:latin typeface="+mn-lt"/>
                          <a:ea typeface="+mn-ea"/>
                          <a:cs typeface="+mn-cs"/>
                        </a:rPr>
                        <a:t>residents in the facility?</a:t>
                      </a:r>
                    </a:p>
                    <a:p>
                      <a:pPr marL="285750" indent="-285750">
                        <a:buFont typeface="Arial" panose="020B0604020202020204" pitchFamily="34" charset="0"/>
                        <a:buChar char="•"/>
                      </a:pPr>
                      <a:r>
                        <a:rPr lang="en-US" sz="1600" b="0" i="0" kern="1200" dirty="0">
                          <a:solidFill>
                            <a:schemeClr val="dk1"/>
                          </a:solidFill>
                          <a:effectLst/>
                          <a:latin typeface="+mn-lt"/>
                          <a:ea typeface="+mn-ea"/>
                          <a:cs typeface="+mn-cs"/>
                        </a:rPr>
                        <a:t>If </a:t>
                      </a:r>
                      <a:r>
                        <a:rPr lang="en-US" sz="1600" b="1" i="0" kern="1200" dirty="0">
                          <a:solidFill>
                            <a:schemeClr val="dk1"/>
                          </a:solidFill>
                          <a:effectLst/>
                          <a:latin typeface="+mn-lt"/>
                          <a:ea typeface="+mn-ea"/>
                          <a:cs typeface="+mn-cs"/>
                        </a:rPr>
                        <a:t>YES</a:t>
                      </a:r>
                      <a:r>
                        <a:rPr lang="en-US" sz="1600" b="0" i="0" kern="1200" dirty="0">
                          <a:solidFill>
                            <a:schemeClr val="dk1"/>
                          </a:solidFill>
                          <a:effectLst/>
                          <a:latin typeface="+mn-lt"/>
                          <a:ea typeface="+mn-ea"/>
                          <a:cs typeface="+mn-cs"/>
                        </a:rPr>
                        <a:t>, type of testing:  State Health Dept Lab, Private Lab, Other</a:t>
                      </a:r>
                      <a:endParaRPr lang="en-US" sz="1600" b="0" dirty="0"/>
                    </a:p>
                  </a:txBody>
                  <a:tcPr>
                    <a:solidFill>
                      <a:schemeClr val="accent2">
                        <a:lumMod val="20000"/>
                        <a:lumOff val="80000"/>
                      </a:schemeClr>
                    </a:solidFill>
                  </a:tcPr>
                </a:tc>
                <a:extLst>
                  <a:ext uri="{0D108BD9-81ED-4DB2-BD59-A6C34878D82A}">
                    <a16:rowId xmlns:a16="http://schemas.microsoft.com/office/drawing/2014/main" val="2448164991"/>
                  </a:ext>
                </a:extLst>
              </a:tr>
            </a:tbl>
          </a:graphicData>
        </a:graphic>
      </p:graphicFrame>
    </p:spTree>
    <p:extLst>
      <p:ext uri="{BB962C8B-B14F-4D97-AF65-F5344CB8AC3E}">
        <p14:creationId xmlns:p14="http://schemas.microsoft.com/office/powerpoint/2010/main" val="717016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NHSN LTC Report: </a:t>
            </a:r>
            <a:br>
              <a:rPr lang="en-US" b="1" dirty="0">
                <a:solidFill>
                  <a:schemeClr val="bg1"/>
                </a:solidFill>
                <a:latin typeface="Calibri" panose="020F0502020204030204" pitchFamily="34" charset="0"/>
              </a:rPr>
            </a:br>
            <a:r>
              <a:rPr lang="en-US" b="1" dirty="0">
                <a:solidFill>
                  <a:schemeClr val="bg1"/>
                </a:solidFill>
                <a:latin typeface="Calibri" panose="020F0502020204030204" pitchFamily="34" charset="0"/>
              </a:rPr>
              <a:t>Staff Impact &amp; PPE Supply</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13</a:t>
            </a:fld>
            <a:endParaRPr lang="en-US" dirty="0"/>
          </a:p>
        </p:txBody>
      </p:sp>
      <p:graphicFrame>
        <p:nvGraphicFramePr>
          <p:cNvPr id="10" name="Table 5">
            <a:extLst>
              <a:ext uri="{FF2B5EF4-FFF2-40B4-BE49-F238E27FC236}">
                <a16:creationId xmlns:a16="http://schemas.microsoft.com/office/drawing/2014/main" id="{D312352D-AF1F-46FB-8031-95BCE49CB164}"/>
              </a:ext>
            </a:extLst>
          </p:cNvPr>
          <p:cNvGraphicFramePr>
            <a:graphicFrameLocks noGrp="1"/>
          </p:cNvGraphicFramePr>
          <p:nvPr>
            <p:ph idx="1"/>
            <p:extLst>
              <p:ext uri="{D42A27DB-BD31-4B8C-83A1-F6EECF244321}">
                <p14:modId xmlns:p14="http://schemas.microsoft.com/office/powerpoint/2010/main" val="2986556971"/>
              </p:ext>
            </p:extLst>
          </p:nvPr>
        </p:nvGraphicFramePr>
        <p:xfrm>
          <a:off x="838200" y="2010187"/>
          <a:ext cx="10515600" cy="4256224"/>
        </p:xfrm>
        <a:graphic>
          <a:graphicData uri="http://schemas.openxmlformats.org/drawingml/2006/table">
            <a:tbl>
              <a:tblPr firstRow="1" bandRow="1">
                <a:tableStyleId>{5C22544A-7EE6-4342-B048-85BDC9FD1C3A}</a:tableStyleId>
              </a:tblPr>
              <a:tblGrid>
                <a:gridCol w="2881745">
                  <a:extLst>
                    <a:ext uri="{9D8B030D-6E8A-4147-A177-3AD203B41FA5}">
                      <a16:colId xmlns:a16="http://schemas.microsoft.com/office/drawing/2014/main" val="1972255984"/>
                    </a:ext>
                  </a:extLst>
                </a:gridCol>
                <a:gridCol w="7633855">
                  <a:extLst>
                    <a:ext uri="{9D8B030D-6E8A-4147-A177-3AD203B41FA5}">
                      <a16:colId xmlns:a16="http://schemas.microsoft.com/office/drawing/2014/main" val="1304367759"/>
                    </a:ext>
                  </a:extLst>
                </a:gridCol>
              </a:tblGrid>
              <a:tr h="860677">
                <a:tc>
                  <a:txBody>
                    <a:bodyPr/>
                    <a:lstStyle/>
                    <a:p>
                      <a:r>
                        <a:rPr lang="en-US" sz="2800" dirty="0"/>
                        <a:t>Data Element </a:t>
                      </a:r>
                    </a:p>
                  </a:txBody>
                  <a:tcPr>
                    <a:solidFill>
                      <a:schemeClr val="accent2"/>
                    </a:solidFill>
                  </a:tcPr>
                </a:tc>
                <a:tc>
                  <a:txBody>
                    <a:bodyPr/>
                    <a:lstStyle/>
                    <a:p>
                      <a:pPr algn="ctr"/>
                      <a:r>
                        <a:rPr lang="en-US" sz="2800" dirty="0"/>
                        <a:t>Data Definition/Collection Information</a:t>
                      </a:r>
                    </a:p>
                    <a:p>
                      <a:pPr algn="ctr"/>
                      <a:r>
                        <a:rPr lang="en-US" sz="1800" dirty="0"/>
                        <a:t>Updated to align with CDC/NHSN</a:t>
                      </a:r>
                    </a:p>
                  </a:txBody>
                  <a:tcPr>
                    <a:solidFill>
                      <a:schemeClr val="accent2"/>
                    </a:solidFill>
                  </a:tcPr>
                </a:tc>
                <a:extLst>
                  <a:ext uri="{0D108BD9-81ED-4DB2-BD59-A6C34878D82A}">
                    <a16:rowId xmlns:a16="http://schemas.microsoft.com/office/drawing/2014/main" val="3552841932"/>
                  </a:ext>
                </a:extLst>
              </a:tr>
              <a:tr h="332913">
                <a:tc>
                  <a:txBody>
                    <a:bodyPr/>
                    <a:lstStyle/>
                    <a:p>
                      <a:pPr marL="0" indent="0">
                        <a:buFont typeface="Arial" panose="020B0604020202020204" pitchFamily="34" charset="0"/>
                        <a:buNone/>
                      </a:pPr>
                      <a:r>
                        <a:rPr lang="en-US" sz="1600" b="1" dirty="0"/>
                        <a:t>Staff confirmed COVID-19 </a:t>
                      </a:r>
                    </a:p>
                  </a:txBody>
                  <a:tcPr>
                    <a:solidFill>
                      <a:schemeClr val="accent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i="0" kern="1200" dirty="0">
                          <a:solidFill>
                            <a:schemeClr val="dk1"/>
                          </a:solidFill>
                          <a:effectLst/>
                          <a:latin typeface="+mn-lt"/>
                          <a:ea typeface="+mn-ea"/>
                          <a:cs typeface="+mn-cs"/>
                        </a:rPr>
                        <a:t>Staff and facility personnel with new laboratory positive COVID-19</a:t>
                      </a:r>
                    </a:p>
                  </a:txBody>
                  <a:tcPr>
                    <a:solidFill>
                      <a:schemeClr val="accent2">
                        <a:lumMod val="40000"/>
                        <a:lumOff val="60000"/>
                      </a:schemeClr>
                    </a:solidFill>
                  </a:tcPr>
                </a:tc>
                <a:extLst>
                  <a:ext uri="{0D108BD9-81ED-4DB2-BD59-A6C34878D82A}">
                    <a16:rowId xmlns:a16="http://schemas.microsoft.com/office/drawing/2014/main" val="1879376307"/>
                  </a:ext>
                </a:extLst>
              </a:tr>
              <a:tr h="347547">
                <a:tc>
                  <a:txBody>
                    <a:bodyPr/>
                    <a:lstStyle/>
                    <a:p>
                      <a:pPr marL="0" indent="0">
                        <a:buFont typeface="Arial" panose="020B0604020202020204" pitchFamily="34" charset="0"/>
                        <a:buNone/>
                      </a:pPr>
                      <a:r>
                        <a:rPr lang="en-US" sz="1600" b="1" dirty="0"/>
                        <a:t>Staff Suspected COVID-19</a:t>
                      </a:r>
                    </a:p>
                  </a:txBody>
                  <a:tcPr>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kern="1200" dirty="0">
                          <a:solidFill>
                            <a:schemeClr val="dk1"/>
                          </a:solidFill>
                          <a:effectLst/>
                          <a:latin typeface="+mn-lt"/>
                          <a:ea typeface="+mn-ea"/>
                          <a:cs typeface="+mn-cs"/>
                        </a:rPr>
                        <a:t>Staff and facility personnel with new </a:t>
                      </a:r>
                      <a:r>
                        <a:rPr lang="en-US" sz="1600" b="1" kern="1200" dirty="0">
                          <a:solidFill>
                            <a:schemeClr val="dk1"/>
                          </a:solidFill>
                          <a:effectLst/>
                          <a:latin typeface="+mn-lt"/>
                          <a:ea typeface="+mn-ea"/>
                          <a:cs typeface="+mn-cs"/>
                        </a:rPr>
                        <a:t>suspected </a:t>
                      </a:r>
                      <a:r>
                        <a:rPr lang="en-US" sz="1600" kern="1200" dirty="0">
                          <a:solidFill>
                            <a:schemeClr val="dk1"/>
                          </a:solidFill>
                          <a:effectLst/>
                          <a:latin typeface="+mn-lt"/>
                          <a:ea typeface="+mn-ea"/>
                          <a:cs typeface="+mn-cs"/>
                        </a:rPr>
                        <a:t>COVID-19</a:t>
                      </a:r>
                      <a:endParaRPr lang="en-US" sz="1600" dirty="0"/>
                    </a:p>
                  </a:txBody>
                  <a:tcPr>
                    <a:solidFill>
                      <a:schemeClr val="accent2">
                        <a:lumMod val="20000"/>
                        <a:lumOff val="80000"/>
                      </a:schemeClr>
                    </a:solidFill>
                  </a:tcPr>
                </a:tc>
                <a:extLst>
                  <a:ext uri="{0D108BD9-81ED-4DB2-BD59-A6C34878D82A}">
                    <a16:rowId xmlns:a16="http://schemas.microsoft.com/office/drawing/2014/main" val="570308467"/>
                  </a:ext>
                </a:extLst>
              </a:tr>
              <a:tr h="247304">
                <a:tc>
                  <a:txBody>
                    <a:bodyPr/>
                    <a:lstStyle/>
                    <a:p>
                      <a:pPr marL="0" indent="0">
                        <a:buFont typeface="Arial" panose="020B0604020202020204" pitchFamily="34" charset="0"/>
                        <a:buNone/>
                      </a:pPr>
                      <a:r>
                        <a:rPr lang="en-US" sz="1600" b="1" dirty="0"/>
                        <a:t>Staff COVID-19 Deaths</a:t>
                      </a:r>
                    </a:p>
                  </a:txBody>
                  <a:tcPr>
                    <a:solidFill>
                      <a:schemeClr val="accent2">
                        <a:lumMod val="40000"/>
                        <a:lumOff val="6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Staff and facility personnel with new suspected or laboratory positive COVID-19 who died </a:t>
                      </a:r>
                      <a:r>
                        <a:rPr lang="en-US" sz="1600" b="1" i="0" kern="1200" dirty="0">
                          <a:solidFill>
                            <a:schemeClr val="dk1"/>
                          </a:solidFill>
                          <a:effectLst/>
                          <a:latin typeface="+mn-lt"/>
                          <a:ea typeface="+mn-ea"/>
                          <a:cs typeface="+mn-cs"/>
                        </a:rPr>
                        <a:t>Note: </a:t>
                      </a:r>
                      <a:r>
                        <a:rPr lang="en-US" sz="1600" b="0" i="0" kern="1200" dirty="0">
                          <a:solidFill>
                            <a:schemeClr val="dk1"/>
                          </a:solidFill>
                          <a:effectLst/>
                          <a:latin typeface="+mn-lt"/>
                          <a:ea typeface="+mn-ea"/>
                          <a:cs typeface="+mn-cs"/>
                        </a:rPr>
                        <a:t>Include only new deaths since the last time these counts were entered in the event.</a:t>
                      </a:r>
                    </a:p>
                  </a:txBody>
                  <a:tcPr>
                    <a:solidFill>
                      <a:schemeClr val="accent2">
                        <a:lumMod val="40000"/>
                        <a:lumOff val="60000"/>
                      </a:schemeClr>
                    </a:solidFill>
                  </a:tcPr>
                </a:tc>
                <a:extLst>
                  <a:ext uri="{0D108BD9-81ED-4DB2-BD59-A6C34878D82A}">
                    <a16:rowId xmlns:a16="http://schemas.microsoft.com/office/drawing/2014/main" val="1239164868"/>
                  </a:ext>
                </a:extLst>
              </a:tr>
              <a:tr h="332587">
                <a:tc>
                  <a:txBody>
                    <a:bodyPr/>
                    <a:lstStyle/>
                    <a:p>
                      <a:pPr marL="0" indent="0">
                        <a:buFont typeface="Arial" panose="020B0604020202020204" pitchFamily="34" charset="0"/>
                        <a:buNone/>
                      </a:pPr>
                      <a:r>
                        <a:rPr lang="en-US" sz="1600" b="1" dirty="0"/>
                        <a:t>Staff Shortages </a:t>
                      </a:r>
                    </a:p>
                  </a:txBody>
                  <a:tcPr>
                    <a:solidFill>
                      <a:schemeClr val="accent2">
                        <a:lumMod val="20000"/>
                        <a:lumOff val="8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Does your organization have a shortage of staff and/or personnel?</a:t>
                      </a:r>
                    </a:p>
                    <a:p>
                      <a:pPr marL="285750" indent="-285750">
                        <a:buFont typeface="Arial" panose="020B0604020202020204" pitchFamily="34" charset="0"/>
                        <a:buChar char="•"/>
                      </a:pPr>
                      <a:r>
                        <a:rPr lang="en-US" sz="1600" b="0" i="0" kern="1200" dirty="0">
                          <a:solidFill>
                            <a:schemeClr val="dk1"/>
                          </a:solidFill>
                          <a:effectLst/>
                          <a:latin typeface="+mn-lt"/>
                          <a:ea typeface="+mn-ea"/>
                          <a:cs typeface="+mn-cs"/>
                        </a:rPr>
                        <a:t>If </a:t>
                      </a:r>
                      <a:r>
                        <a:rPr lang="en-US" sz="1600" b="1" i="0" kern="1200" dirty="0">
                          <a:solidFill>
                            <a:schemeClr val="dk1"/>
                          </a:solidFill>
                          <a:effectLst/>
                          <a:latin typeface="+mn-lt"/>
                          <a:ea typeface="+mn-ea"/>
                          <a:cs typeface="+mn-cs"/>
                        </a:rPr>
                        <a:t>YES</a:t>
                      </a:r>
                      <a:r>
                        <a:rPr lang="en-US" sz="1600" b="0" i="0" kern="1200" dirty="0">
                          <a:solidFill>
                            <a:schemeClr val="dk1"/>
                          </a:solidFill>
                          <a:effectLst/>
                          <a:latin typeface="+mn-lt"/>
                          <a:ea typeface="+mn-ea"/>
                          <a:cs typeface="+mn-cs"/>
                        </a:rPr>
                        <a:t>, group of staff: nursing, clinical, aid, other or facility personnel </a:t>
                      </a:r>
                    </a:p>
                  </a:txBody>
                  <a:tcPr>
                    <a:solidFill>
                      <a:schemeClr val="accent2">
                        <a:lumMod val="20000"/>
                        <a:lumOff val="80000"/>
                      </a:schemeClr>
                    </a:solidFill>
                  </a:tcPr>
                </a:tc>
                <a:extLst>
                  <a:ext uri="{0D108BD9-81ED-4DB2-BD59-A6C34878D82A}">
                    <a16:rowId xmlns:a16="http://schemas.microsoft.com/office/drawing/2014/main" val="3793555958"/>
                  </a:ext>
                </a:extLst>
              </a:tr>
              <a:tr h="561703">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dirty="0"/>
                        <a:t>PPE Supply/Inventory</a:t>
                      </a:r>
                    </a:p>
                  </a:txBody>
                  <a:tcPr>
                    <a:solidFill>
                      <a:schemeClr val="accent2">
                        <a:lumMod val="40000"/>
                        <a:lumOff val="60000"/>
                      </a:schemeClr>
                    </a:solidFill>
                  </a:tcPr>
                </a:tc>
                <a:tc>
                  <a:txBody>
                    <a:bodyPr/>
                    <a:lstStyle/>
                    <a:p>
                      <a:pPr marL="0" indent="0">
                        <a:buFont typeface="Arial" panose="020B0604020202020204" pitchFamily="34" charset="0"/>
                        <a:buNone/>
                      </a:pPr>
                      <a:r>
                        <a:rPr lang="en-US" sz="1600" b="0" i="0" kern="1200" dirty="0">
                          <a:solidFill>
                            <a:schemeClr val="dk1"/>
                          </a:solidFill>
                          <a:effectLst/>
                          <a:latin typeface="+mn-lt"/>
                          <a:ea typeface="+mn-ea"/>
                          <a:cs typeface="+mn-cs"/>
                        </a:rPr>
                        <a:t>Does your facility have ANY of each supply: </a:t>
                      </a:r>
                    </a:p>
                    <a:p>
                      <a:pPr marL="285750" indent="-285750">
                        <a:buFont typeface="Arial" panose="020B0604020202020204" pitchFamily="34" charset="0"/>
                        <a:buChar char="•"/>
                      </a:pPr>
                      <a:r>
                        <a:rPr lang="en-US" sz="1600" b="0" i="0" kern="1200" dirty="0">
                          <a:solidFill>
                            <a:schemeClr val="dk1"/>
                          </a:solidFill>
                          <a:effectLst/>
                          <a:latin typeface="+mn-lt"/>
                          <a:ea typeface="+mn-ea"/>
                          <a:cs typeface="+mn-cs"/>
                        </a:rPr>
                        <a:t>If </a:t>
                      </a:r>
                      <a:r>
                        <a:rPr lang="en-US" sz="1600" b="1" i="0" kern="1200" dirty="0">
                          <a:solidFill>
                            <a:schemeClr val="dk1"/>
                          </a:solidFill>
                          <a:effectLst/>
                          <a:latin typeface="+mn-lt"/>
                          <a:ea typeface="+mn-ea"/>
                          <a:cs typeface="+mn-cs"/>
                        </a:rPr>
                        <a:t>YES</a:t>
                      </a:r>
                      <a:r>
                        <a:rPr lang="en-US" sz="1600" b="0" i="0" kern="1200" dirty="0">
                          <a:solidFill>
                            <a:schemeClr val="dk1"/>
                          </a:solidFill>
                          <a:effectLst/>
                          <a:latin typeface="+mn-lt"/>
                          <a:ea typeface="+mn-ea"/>
                          <a:cs typeface="+mn-cs"/>
                        </a:rPr>
                        <a:t>, select supply type: N95 masks, Surgical masks, Eye protection, including face shields or goggles, Gowns, Gloves, and Alcohol-based hand sanitizer</a:t>
                      </a:r>
                    </a:p>
                    <a:p>
                      <a:pPr marL="0" indent="0">
                        <a:buFont typeface="Arial" panose="020B0604020202020204" pitchFamily="34" charset="0"/>
                        <a:buNone/>
                      </a:pPr>
                      <a:r>
                        <a:rPr lang="en-US" sz="1600" b="0" i="0" kern="1200" dirty="0">
                          <a:solidFill>
                            <a:schemeClr val="dk1"/>
                          </a:solidFill>
                          <a:effectLst/>
                          <a:latin typeface="+mn-lt"/>
                          <a:ea typeface="+mn-ea"/>
                          <a:cs typeface="+mn-cs"/>
                        </a:rPr>
                        <a:t>Does your facility have enough of each supply item listed for ONE week: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kern="1200" dirty="0">
                          <a:solidFill>
                            <a:schemeClr val="dk1"/>
                          </a:solidFill>
                          <a:effectLst/>
                          <a:latin typeface="+mn-lt"/>
                          <a:ea typeface="+mn-ea"/>
                          <a:cs typeface="+mn-cs"/>
                        </a:rPr>
                        <a:t>If </a:t>
                      </a:r>
                      <a:r>
                        <a:rPr lang="en-US" sz="1600" b="1" i="0" kern="1200" dirty="0">
                          <a:solidFill>
                            <a:schemeClr val="dk1"/>
                          </a:solidFill>
                          <a:effectLst/>
                          <a:latin typeface="+mn-lt"/>
                          <a:ea typeface="+mn-ea"/>
                          <a:cs typeface="+mn-cs"/>
                        </a:rPr>
                        <a:t>YES</a:t>
                      </a:r>
                      <a:r>
                        <a:rPr lang="en-US" sz="1600" b="0" i="0" kern="1200" dirty="0">
                          <a:solidFill>
                            <a:schemeClr val="dk1"/>
                          </a:solidFill>
                          <a:effectLst/>
                          <a:latin typeface="+mn-lt"/>
                          <a:ea typeface="+mn-ea"/>
                          <a:cs typeface="+mn-cs"/>
                        </a:rPr>
                        <a:t>, select supply type: N95 masks, Surgical masks, Eye protection, including face shields or goggles, Gowns, Gloves, and Alcohol-based hand sanitizer</a:t>
                      </a:r>
                    </a:p>
                  </a:txBody>
                  <a:tcPr>
                    <a:solidFill>
                      <a:schemeClr val="accent2">
                        <a:lumMod val="40000"/>
                        <a:lumOff val="60000"/>
                      </a:schemeClr>
                    </a:solidFill>
                  </a:tcPr>
                </a:tc>
                <a:extLst>
                  <a:ext uri="{0D108BD9-81ED-4DB2-BD59-A6C34878D82A}">
                    <a16:rowId xmlns:a16="http://schemas.microsoft.com/office/drawing/2014/main" val="2120504309"/>
                  </a:ext>
                </a:extLst>
              </a:tr>
            </a:tbl>
          </a:graphicData>
        </a:graphic>
      </p:graphicFrame>
    </p:spTree>
    <p:extLst>
      <p:ext uri="{BB962C8B-B14F-4D97-AF65-F5344CB8AC3E}">
        <p14:creationId xmlns:p14="http://schemas.microsoft.com/office/powerpoint/2010/main" val="82318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NHSN LTC Report: </a:t>
            </a:r>
            <a:br>
              <a:rPr lang="en-US" b="1" dirty="0">
                <a:solidFill>
                  <a:schemeClr val="bg1"/>
                </a:solidFill>
                <a:latin typeface="Calibri" panose="020F0502020204030204" pitchFamily="34" charset="0"/>
              </a:rPr>
            </a:br>
            <a:r>
              <a:rPr lang="en-US" b="1" dirty="0">
                <a:solidFill>
                  <a:schemeClr val="bg1"/>
                </a:solidFill>
                <a:latin typeface="Calibri" panose="020F0502020204030204" pitchFamily="34" charset="0"/>
              </a:rPr>
              <a:t>Ventilator Capacity and Supply</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14</a:t>
            </a:fld>
            <a:endParaRPr lang="en-US" dirty="0"/>
          </a:p>
        </p:txBody>
      </p:sp>
      <p:graphicFrame>
        <p:nvGraphicFramePr>
          <p:cNvPr id="10" name="Table 5">
            <a:extLst>
              <a:ext uri="{FF2B5EF4-FFF2-40B4-BE49-F238E27FC236}">
                <a16:creationId xmlns:a16="http://schemas.microsoft.com/office/drawing/2014/main" id="{D312352D-AF1F-46FB-8031-95BCE49CB164}"/>
              </a:ext>
            </a:extLst>
          </p:cNvPr>
          <p:cNvGraphicFramePr>
            <a:graphicFrameLocks noGrp="1"/>
          </p:cNvGraphicFramePr>
          <p:nvPr>
            <p:ph idx="1"/>
            <p:extLst>
              <p:ext uri="{D42A27DB-BD31-4B8C-83A1-F6EECF244321}">
                <p14:modId xmlns:p14="http://schemas.microsoft.com/office/powerpoint/2010/main" val="731152946"/>
              </p:ext>
            </p:extLst>
          </p:nvPr>
        </p:nvGraphicFramePr>
        <p:xfrm>
          <a:off x="838200" y="2010187"/>
          <a:ext cx="10515600" cy="3695317"/>
        </p:xfrm>
        <a:graphic>
          <a:graphicData uri="http://schemas.openxmlformats.org/drawingml/2006/table">
            <a:tbl>
              <a:tblPr firstRow="1" bandRow="1">
                <a:tableStyleId>{5C22544A-7EE6-4342-B048-85BDC9FD1C3A}</a:tableStyleId>
              </a:tblPr>
              <a:tblGrid>
                <a:gridCol w="2881745">
                  <a:extLst>
                    <a:ext uri="{9D8B030D-6E8A-4147-A177-3AD203B41FA5}">
                      <a16:colId xmlns:a16="http://schemas.microsoft.com/office/drawing/2014/main" val="1972255984"/>
                    </a:ext>
                  </a:extLst>
                </a:gridCol>
                <a:gridCol w="7633855">
                  <a:extLst>
                    <a:ext uri="{9D8B030D-6E8A-4147-A177-3AD203B41FA5}">
                      <a16:colId xmlns:a16="http://schemas.microsoft.com/office/drawing/2014/main" val="1304367759"/>
                    </a:ext>
                  </a:extLst>
                </a:gridCol>
              </a:tblGrid>
              <a:tr h="860677">
                <a:tc>
                  <a:txBody>
                    <a:bodyPr/>
                    <a:lstStyle/>
                    <a:p>
                      <a:r>
                        <a:rPr lang="en-US" sz="2800" dirty="0"/>
                        <a:t>Data Element </a:t>
                      </a:r>
                    </a:p>
                  </a:txBody>
                  <a:tcPr>
                    <a:solidFill>
                      <a:schemeClr val="accent2"/>
                    </a:solidFill>
                  </a:tcPr>
                </a:tc>
                <a:tc>
                  <a:txBody>
                    <a:bodyPr/>
                    <a:lstStyle/>
                    <a:p>
                      <a:pPr algn="ctr"/>
                      <a:r>
                        <a:rPr lang="en-US" sz="2800" dirty="0"/>
                        <a:t>Data Definition/Collection Information</a:t>
                      </a:r>
                    </a:p>
                    <a:p>
                      <a:pPr algn="ctr"/>
                      <a:r>
                        <a:rPr lang="en-US" sz="1800" dirty="0"/>
                        <a:t>Updated to align with CDC/NHSN</a:t>
                      </a:r>
                    </a:p>
                  </a:txBody>
                  <a:tcPr>
                    <a:solidFill>
                      <a:schemeClr val="accent2"/>
                    </a:solidFill>
                  </a:tcPr>
                </a:tc>
                <a:extLst>
                  <a:ext uri="{0D108BD9-81ED-4DB2-BD59-A6C34878D82A}">
                    <a16:rowId xmlns:a16="http://schemas.microsoft.com/office/drawing/2014/main" val="3552841932"/>
                  </a:ext>
                </a:extLst>
              </a:tr>
              <a:tr h="332913">
                <a:tc>
                  <a:txBody>
                    <a:bodyPr/>
                    <a:lstStyle/>
                    <a:p>
                      <a:pPr marL="0" indent="0">
                        <a:buFont typeface="Arial" panose="020B0604020202020204" pitchFamily="34" charset="0"/>
                        <a:buNone/>
                      </a:pPr>
                      <a:r>
                        <a:rPr lang="en-US" sz="1600" b="1" dirty="0"/>
                        <a:t>Ventilator Capacity </a:t>
                      </a:r>
                    </a:p>
                  </a:txBody>
                  <a:tcPr>
                    <a:solidFill>
                      <a:schemeClr val="accent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kern="1200" baseline="0" dirty="0">
                          <a:solidFill>
                            <a:schemeClr val="dk1"/>
                          </a:solidFill>
                          <a:latin typeface="+mn-lt"/>
                          <a:ea typeface="+mn-ea"/>
                          <a:cs typeface="+mn-cs"/>
                        </a:rPr>
                        <a:t>Do you have ventilator dependent unit(s) and/or beds in your facility?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baseline="0" dirty="0">
                          <a:solidFill>
                            <a:schemeClr val="dk1"/>
                          </a:solidFill>
                          <a:effectLst/>
                          <a:latin typeface="+mn-lt"/>
                          <a:ea typeface="+mn-ea"/>
                          <a:cs typeface="+mn-cs"/>
                        </a:rPr>
                        <a:t>If </a:t>
                      </a:r>
                      <a:r>
                        <a:rPr lang="en-US" sz="1800" b="1" i="0" u="none" strike="noStrike" kern="1200" baseline="0" dirty="0">
                          <a:solidFill>
                            <a:schemeClr val="dk1"/>
                          </a:solidFill>
                          <a:effectLst/>
                          <a:latin typeface="+mn-lt"/>
                          <a:ea typeface="+mn-ea"/>
                          <a:cs typeface="+mn-cs"/>
                        </a:rPr>
                        <a:t>YES</a:t>
                      </a:r>
                      <a:r>
                        <a:rPr lang="en-US" sz="1800" b="0" i="0" u="none" strike="noStrike" kern="1200" baseline="0" dirty="0">
                          <a:solidFill>
                            <a:schemeClr val="dk1"/>
                          </a:solidFill>
                          <a:effectLst/>
                          <a:latin typeface="+mn-lt"/>
                          <a:ea typeface="+mn-ea"/>
                          <a:cs typeface="+mn-cs"/>
                        </a:rPr>
                        <a:t>, enter the total number of mechanical ventilators available in your facility. Include ventilators that are in use and not in use.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baseline="0" dirty="0">
                          <a:solidFill>
                            <a:schemeClr val="dk1"/>
                          </a:solidFill>
                          <a:effectLst/>
                          <a:latin typeface="+mn-lt"/>
                          <a:ea typeface="+mn-ea"/>
                          <a:cs typeface="+mn-cs"/>
                        </a:rPr>
                        <a:t>If </a:t>
                      </a:r>
                      <a:r>
                        <a:rPr lang="en-US" sz="1800" b="1" i="0" u="none" strike="noStrike" kern="1200" baseline="0" dirty="0">
                          <a:solidFill>
                            <a:schemeClr val="dk1"/>
                          </a:solidFill>
                          <a:effectLst/>
                          <a:latin typeface="+mn-lt"/>
                          <a:ea typeface="+mn-ea"/>
                          <a:cs typeface="+mn-cs"/>
                        </a:rPr>
                        <a:t>YES</a:t>
                      </a:r>
                      <a:r>
                        <a:rPr lang="en-US" sz="1800" b="0" i="0" u="none" strike="noStrike" kern="1200" baseline="0" dirty="0">
                          <a:solidFill>
                            <a:schemeClr val="dk1"/>
                          </a:solidFill>
                          <a:effectLst/>
                          <a:latin typeface="+mn-lt"/>
                          <a:ea typeface="+mn-ea"/>
                          <a:cs typeface="+mn-cs"/>
                        </a:rPr>
                        <a:t>, e</a:t>
                      </a:r>
                      <a:r>
                        <a:rPr lang="en-US" sz="1800" b="0" i="0" u="none" strike="noStrike" kern="1200" baseline="0" dirty="0">
                          <a:solidFill>
                            <a:schemeClr val="dk1"/>
                          </a:solidFill>
                          <a:latin typeface="+mn-lt"/>
                          <a:ea typeface="+mn-ea"/>
                          <a:cs typeface="+mn-cs"/>
                        </a:rPr>
                        <a:t>nter the total number of mechanical ventilators in use by residents with suspected or laboratory positive COVID-19.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baseline="0" dirty="0">
                          <a:solidFill>
                            <a:schemeClr val="dk1"/>
                          </a:solidFill>
                          <a:effectLst/>
                          <a:latin typeface="+mn-lt"/>
                          <a:ea typeface="+mn-ea"/>
                          <a:cs typeface="+mn-cs"/>
                        </a:rPr>
                        <a:t>If </a:t>
                      </a:r>
                      <a:r>
                        <a:rPr lang="en-US" sz="1800" b="1" i="0" u="none" strike="noStrike" kern="1200" baseline="0" dirty="0">
                          <a:solidFill>
                            <a:schemeClr val="dk1"/>
                          </a:solidFill>
                          <a:effectLst/>
                          <a:latin typeface="+mn-lt"/>
                          <a:ea typeface="+mn-ea"/>
                          <a:cs typeface="+mn-cs"/>
                        </a:rPr>
                        <a:t>NO</a:t>
                      </a:r>
                      <a:r>
                        <a:rPr lang="en-US" sz="1800" b="0" i="0" u="none" strike="noStrike" kern="1200" baseline="0" dirty="0">
                          <a:solidFill>
                            <a:schemeClr val="dk1"/>
                          </a:solidFill>
                          <a:effectLst/>
                          <a:latin typeface="+mn-lt"/>
                          <a:ea typeface="+mn-ea"/>
                          <a:cs typeface="+mn-cs"/>
                        </a:rPr>
                        <a:t>, enter 0 for “Number Ventilators in Facility” and “Number of Ventilators in Use”</a:t>
                      </a:r>
                      <a:endParaRPr lang="en-US" sz="1600" b="0" i="0" kern="1200" dirty="0">
                        <a:solidFill>
                          <a:schemeClr val="dk1"/>
                        </a:solidFill>
                        <a:effectLst/>
                        <a:latin typeface="+mn-lt"/>
                        <a:ea typeface="+mn-ea"/>
                        <a:cs typeface="+mn-cs"/>
                      </a:endParaRPr>
                    </a:p>
                  </a:txBody>
                  <a:tcPr>
                    <a:solidFill>
                      <a:schemeClr val="accent2">
                        <a:lumMod val="40000"/>
                        <a:lumOff val="60000"/>
                      </a:schemeClr>
                    </a:solidFill>
                  </a:tcPr>
                </a:tc>
                <a:extLst>
                  <a:ext uri="{0D108BD9-81ED-4DB2-BD59-A6C34878D82A}">
                    <a16:rowId xmlns:a16="http://schemas.microsoft.com/office/drawing/2014/main" val="1879376307"/>
                  </a:ext>
                </a:extLst>
              </a:tr>
              <a:tr h="347547">
                <a:tc>
                  <a:txBody>
                    <a:bodyPr/>
                    <a:lstStyle/>
                    <a:p>
                      <a:pPr marL="0" indent="0">
                        <a:buFont typeface="Arial" panose="020B0604020202020204" pitchFamily="34" charset="0"/>
                        <a:buNone/>
                      </a:pPr>
                      <a:r>
                        <a:rPr lang="en-US" sz="1600" b="1" dirty="0"/>
                        <a:t>Ventilator Supply </a:t>
                      </a:r>
                    </a:p>
                  </a:txBody>
                  <a:tcPr>
                    <a:solidFill>
                      <a:schemeClr val="accent2">
                        <a:lumMod val="20000"/>
                        <a:lumOff val="80000"/>
                      </a:schemeClr>
                    </a:solidFill>
                  </a:tcPr>
                </a:tc>
                <a:tc>
                  <a:txBody>
                    <a:bodyPr/>
                    <a:lstStyle/>
                    <a:p>
                      <a:r>
                        <a:rPr lang="en-US" sz="1600" b="0" i="0" kern="1200" dirty="0">
                          <a:solidFill>
                            <a:schemeClr val="dk1"/>
                          </a:solidFill>
                          <a:effectLst/>
                          <a:latin typeface="+mn-lt"/>
                          <a:ea typeface="+mn-ea"/>
                          <a:cs typeface="+mn-cs"/>
                        </a:rPr>
                        <a:t>Does your facility have any ventilator supplies available for use? Select One week or more, None, or Less than one week as appropriate.</a:t>
                      </a:r>
                    </a:p>
                    <a:p>
                      <a:pPr marL="0" indent="0">
                        <a:buFont typeface="Arial" panose="020B0604020202020204" pitchFamily="34" charset="0"/>
                        <a:buNone/>
                      </a:pPr>
                      <a:endParaRPr lang="en-US" sz="1600" b="0" i="0" kern="1200" dirty="0">
                        <a:solidFill>
                          <a:schemeClr val="dk1"/>
                        </a:solidFill>
                        <a:effectLst/>
                        <a:latin typeface="+mn-lt"/>
                        <a:ea typeface="+mn-ea"/>
                        <a:cs typeface="+mn-cs"/>
                      </a:endParaRPr>
                    </a:p>
                  </a:txBody>
                  <a:tcPr>
                    <a:solidFill>
                      <a:schemeClr val="accent2">
                        <a:lumMod val="20000"/>
                        <a:lumOff val="80000"/>
                      </a:schemeClr>
                    </a:solidFill>
                  </a:tcPr>
                </a:tc>
                <a:extLst>
                  <a:ext uri="{0D108BD9-81ED-4DB2-BD59-A6C34878D82A}">
                    <a16:rowId xmlns:a16="http://schemas.microsoft.com/office/drawing/2014/main" val="570308467"/>
                  </a:ext>
                </a:extLst>
              </a:tr>
            </a:tbl>
          </a:graphicData>
        </a:graphic>
      </p:graphicFrame>
    </p:spTree>
    <p:extLst>
      <p:ext uri="{BB962C8B-B14F-4D97-AF65-F5344CB8AC3E}">
        <p14:creationId xmlns:p14="http://schemas.microsoft.com/office/powerpoint/2010/main" val="27321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MDHHS Regional Hub: </a:t>
            </a:r>
            <a:br>
              <a:rPr lang="en-US" b="1" dirty="0">
                <a:solidFill>
                  <a:schemeClr val="bg1"/>
                </a:solidFill>
                <a:latin typeface="Calibri" panose="020F0502020204030204" pitchFamily="34" charset="0"/>
              </a:rPr>
            </a:br>
            <a:r>
              <a:rPr lang="en-US" b="1" dirty="0">
                <a:solidFill>
                  <a:schemeClr val="bg1"/>
                </a:solidFill>
                <a:latin typeface="Calibri" panose="020F0502020204030204" pitchFamily="34" charset="0"/>
              </a:rPr>
              <a:t>Daily NHSN LTC Report</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15</a:t>
            </a:fld>
            <a:endParaRPr lang="en-US" dirty="0"/>
          </a:p>
        </p:txBody>
      </p:sp>
      <p:sp>
        <p:nvSpPr>
          <p:cNvPr id="5" name="Content Placeholder 4">
            <a:extLst>
              <a:ext uri="{FF2B5EF4-FFF2-40B4-BE49-F238E27FC236}">
                <a16:creationId xmlns:a16="http://schemas.microsoft.com/office/drawing/2014/main" id="{1390F5FB-A269-4CB8-A0B0-3F0FDC0A451C}"/>
              </a:ext>
            </a:extLst>
          </p:cNvPr>
          <p:cNvSpPr>
            <a:spLocks noGrp="1"/>
          </p:cNvSpPr>
          <p:nvPr>
            <p:ph idx="1"/>
          </p:nvPr>
        </p:nvSpPr>
        <p:spPr/>
        <p:txBody>
          <a:bodyPr>
            <a:normAutofit lnSpcReduction="10000"/>
          </a:bodyPr>
          <a:lstStyle/>
          <a:p>
            <a:r>
              <a:rPr lang="en-US" dirty="0"/>
              <a:t>Skilled nursing facilities that contain a </a:t>
            </a:r>
            <a:r>
              <a:rPr lang="en-US" dirty="0">
                <a:solidFill>
                  <a:srgbClr val="FF0000"/>
                </a:solidFill>
              </a:rPr>
              <a:t>MDHHS designated Regional Hub</a:t>
            </a:r>
            <a:r>
              <a:rPr lang="en-US" dirty="0"/>
              <a:t> unit must complete the event as described below:</a:t>
            </a:r>
          </a:p>
          <a:p>
            <a:endParaRPr lang="en-US" dirty="0"/>
          </a:p>
          <a:p>
            <a:endParaRPr lang="en-US" dirty="0"/>
          </a:p>
          <a:p>
            <a:endParaRPr lang="en-US" dirty="0"/>
          </a:p>
          <a:p>
            <a:pPr marL="0" indent="0">
              <a:buNone/>
            </a:pPr>
            <a:endParaRPr lang="en-US" dirty="0"/>
          </a:p>
          <a:p>
            <a:endParaRPr lang="en-US" dirty="0"/>
          </a:p>
          <a:p>
            <a:r>
              <a:rPr lang="en-US" dirty="0"/>
              <a:t>MDHHS recognizes that this will result in a duplicate entry. Data reported under the </a:t>
            </a:r>
            <a:r>
              <a:rPr lang="en-US" b="1" dirty="0"/>
              <a:t>"Facility Name - HUB" </a:t>
            </a:r>
            <a:r>
              <a:rPr lang="en-US" dirty="0"/>
              <a:t>will not be transmitted to NHSN. 	</a:t>
            </a:r>
          </a:p>
          <a:p>
            <a:pPr marL="0" indent="0">
              <a:buNone/>
            </a:pPr>
            <a:endParaRPr lang="en-US" dirty="0"/>
          </a:p>
        </p:txBody>
      </p:sp>
      <p:graphicFrame>
        <p:nvGraphicFramePr>
          <p:cNvPr id="6" name="Table 6">
            <a:extLst>
              <a:ext uri="{FF2B5EF4-FFF2-40B4-BE49-F238E27FC236}">
                <a16:creationId xmlns:a16="http://schemas.microsoft.com/office/drawing/2014/main" id="{0AD9AA03-DC6B-4EE7-A406-E2A2640612FE}"/>
              </a:ext>
            </a:extLst>
          </p:cNvPr>
          <p:cNvGraphicFramePr>
            <a:graphicFrameLocks noGrp="1"/>
          </p:cNvGraphicFramePr>
          <p:nvPr>
            <p:extLst>
              <p:ext uri="{D42A27DB-BD31-4B8C-83A1-F6EECF244321}">
                <p14:modId xmlns:p14="http://schemas.microsoft.com/office/powerpoint/2010/main" val="1724372065"/>
              </p:ext>
            </p:extLst>
          </p:nvPr>
        </p:nvGraphicFramePr>
        <p:xfrm>
          <a:off x="2032000" y="2684308"/>
          <a:ext cx="8128000" cy="21996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4272089409"/>
                    </a:ext>
                  </a:extLst>
                </a:gridCol>
                <a:gridCol w="4064000">
                  <a:extLst>
                    <a:ext uri="{9D8B030D-6E8A-4147-A177-3AD203B41FA5}">
                      <a16:colId xmlns:a16="http://schemas.microsoft.com/office/drawing/2014/main" val="66618129"/>
                    </a:ext>
                  </a:extLst>
                </a:gridCol>
              </a:tblGrid>
              <a:tr h="370840">
                <a:tc>
                  <a:txBody>
                    <a:bodyPr/>
                    <a:lstStyle/>
                    <a:p>
                      <a:pPr algn="ctr"/>
                      <a:r>
                        <a:rPr lang="en-US" dirty="0"/>
                        <a:t>Entity in </a:t>
                      </a:r>
                      <a:r>
                        <a:rPr lang="en-US" dirty="0" err="1"/>
                        <a:t>EMResource</a:t>
                      </a:r>
                      <a:endParaRPr lang="en-US" dirty="0"/>
                    </a:p>
                  </a:txBody>
                  <a:tcPr>
                    <a:solidFill>
                      <a:schemeClr val="bg1">
                        <a:lumMod val="50000"/>
                      </a:schemeClr>
                    </a:solidFill>
                  </a:tcPr>
                </a:tc>
                <a:tc>
                  <a:txBody>
                    <a:bodyPr/>
                    <a:lstStyle/>
                    <a:p>
                      <a:pPr algn="ctr"/>
                      <a:r>
                        <a:rPr lang="en-US" dirty="0"/>
                        <a:t>Data Source </a:t>
                      </a:r>
                    </a:p>
                  </a:txBody>
                  <a:tcPr>
                    <a:solidFill>
                      <a:schemeClr val="bg1">
                        <a:lumMod val="50000"/>
                      </a:schemeClr>
                    </a:solidFill>
                  </a:tcPr>
                </a:tc>
                <a:extLst>
                  <a:ext uri="{0D108BD9-81ED-4DB2-BD59-A6C34878D82A}">
                    <a16:rowId xmlns:a16="http://schemas.microsoft.com/office/drawing/2014/main" val="1351949419"/>
                  </a:ext>
                </a:extLst>
              </a:tr>
              <a:tr h="370840">
                <a:tc>
                  <a:txBody>
                    <a:bodyPr/>
                    <a:lstStyle/>
                    <a:p>
                      <a:r>
                        <a:rPr lang="en-US" dirty="0"/>
                        <a:t>“Facility Name” </a:t>
                      </a:r>
                    </a:p>
                  </a:txBody>
                  <a:tcPr>
                    <a:solidFill>
                      <a:schemeClr val="bg1">
                        <a:lumMod val="85000"/>
                      </a:schemeClr>
                    </a:solidFill>
                  </a:tcPr>
                </a:tc>
                <a:tc>
                  <a:txBody>
                    <a:bodyPr/>
                    <a:lstStyle/>
                    <a:p>
                      <a:r>
                        <a:rPr lang="en-US" sz="1800" b="0" i="0" u="none" strike="noStrike" kern="1200" baseline="0" dirty="0">
                          <a:solidFill>
                            <a:schemeClr val="dk1"/>
                          </a:solidFill>
                          <a:latin typeface="+mn-lt"/>
                          <a:ea typeface="+mn-ea"/>
                          <a:cs typeface="+mn-cs"/>
                        </a:rPr>
                        <a:t>Include information that </a:t>
                      </a:r>
                    </a:p>
                    <a:p>
                      <a:r>
                        <a:rPr lang="en-US" sz="1800" b="0" i="0" u="none" strike="noStrike" kern="1200" baseline="0" dirty="0">
                          <a:solidFill>
                            <a:schemeClr val="dk1"/>
                          </a:solidFill>
                          <a:latin typeface="+mn-lt"/>
                          <a:ea typeface="+mn-ea"/>
                          <a:cs typeface="+mn-cs"/>
                        </a:rPr>
                        <a:t>encompasses the </a:t>
                      </a:r>
                      <a:r>
                        <a:rPr lang="en-US" sz="1800" b="1" i="0" u="none" strike="noStrike" kern="1200" baseline="0" dirty="0">
                          <a:solidFill>
                            <a:schemeClr val="dk1"/>
                          </a:solidFill>
                          <a:latin typeface="+mn-lt"/>
                          <a:ea typeface="+mn-ea"/>
                          <a:cs typeface="+mn-cs"/>
                        </a:rPr>
                        <a:t>entire facility </a:t>
                      </a:r>
                      <a:endParaRPr lang="en-US" sz="1800" b="0" i="0" u="none" strike="noStrike" kern="1200" baseline="0" dirty="0">
                        <a:solidFill>
                          <a:schemeClr val="dk1"/>
                        </a:solidFill>
                        <a:latin typeface="+mn-lt"/>
                        <a:ea typeface="+mn-ea"/>
                        <a:cs typeface="+mn-cs"/>
                      </a:endParaRPr>
                    </a:p>
                    <a:p>
                      <a:r>
                        <a:rPr lang="en-US" sz="1800" b="1" i="0" u="none" strike="noStrike" kern="1200" baseline="0" dirty="0">
                          <a:solidFill>
                            <a:schemeClr val="dk1"/>
                          </a:solidFill>
                          <a:latin typeface="+mn-lt"/>
                          <a:ea typeface="+mn-ea"/>
                          <a:cs typeface="+mn-cs"/>
                        </a:rPr>
                        <a:t>including the Regional Hub unit. </a:t>
                      </a:r>
                      <a:endParaRPr lang="en-US" dirty="0"/>
                    </a:p>
                  </a:txBody>
                  <a:tcPr>
                    <a:solidFill>
                      <a:schemeClr val="bg1">
                        <a:lumMod val="85000"/>
                      </a:schemeClr>
                    </a:solidFill>
                  </a:tcPr>
                </a:tc>
                <a:extLst>
                  <a:ext uri="{0D108BD9-81ED-4DB2-BD59-A6C34878D82A}">
                    <a16:rowId xmlns:a16="http://schemas.microsoft.com/office/drawing/2014/main" val="3607093187"/>
                  </a:ext>
                </a:extLst>
              </a:tr>
              <a:tr h="370840">
                <a:tc>
                  <a:txBody>
                    <a:bodyPr/>
                    <a:lstStyle/>
                    <a:p>
                      <a:r>
                        <a:rPr lang="en-US" dirty="0"/>
                        <a:t>“Facility Name – HUB” </a:t>
                      </a:r>
                    </a:p>
                  </a:txBody>
                  <a:tcPr>
                    <a:solidFill>
                      <a:schemeClr val="bg1">
                        <a:lumMod val="95000"/>
                      </a:schemeClr>
                    </a:solidFill>
                  </a:tcPr>
                </a:tc>
                <a:tc>
                  <a:txBody>
                    <a:bodyPr/>
                    <a:lstStyle/>
                    <a:p>
                      <a:r>
                        <a:rPr lang="en-US" dirty="0"/>
                        <a:t>Include </a:t>
                      </a:r>
                      <a:r>
                        <a:rPr lang="en-US" b="1" dirty="0"/>
                        <a:t>only information from the Regional Hub unit. </a:t>
                      </a:r>
                    </a:p>
                    <a:p>
                      <a:r>
                        <a:rPr lang="en-US" b="1" dirty="0"/>
                        <a:t>DO NOT REPORT NHSN Facility ID. </a:t>
                      </a:r>
                    </a:p>
                  </a:txBody>
                  <a:tcPr>
                    <a:solidFill>
                      <a:schemeClr val="bg1">
                        <a:lumMod val="95000"/>
                      </a:schemeClr>
                    </a:solidFill>
                  </a:tcPr>
                </a:tc>
                <a:extLst>
                  <a:ext uri="{0D108BD9-81ED-4DB2-BD59-A6C34878D82A}">
                    <a16:rowId xmlns:a16="http://schemas.microsoft.com/office/drawing/2014/main" val="3234699541"/>
                  </a:ext>
                </a:extLst>
              </a:tr>
            </a:tbl>
          </a:graphicData>
        </a:graphic>
      </p:graphicFrame>
    </p:spTree>
    <p:extLst>
      <p:ext uri="{BB962C8B-B14F-4D97-AF65-F5344CB8AC3E}">
        <p14:creationId xmlns:p14="http://schemas.microsoft.com/office/powerpoint/2010/main" val="392215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MDHHS Regional Hub: </a:t>
            </a:r>
            <a:br>
              <a:rPr lang="en-US" b="1" dirty="0">
                <a:solidFill>
                  <a:schemeClr val="bg1"/>
                </a:solidFill>
                <a:latin typeface="Calibri" panose="020F0502020204030204" pitchFamily="34" charset="0"/>
              </a:rPr>
            </a:br>
            <a:r>
              <a:rPr lang="en-US" b="1" dirty="0">
                <a:solidFill>
                  <a:schemeClr val="bg1"/>
                </a:solidFill>
                <a:latin typeface="Calibri" panose="020F0502020204030204" pitchFamily="34" charset="0"/>
              </a:rPr>
              <a:t>Daily NHSN LTC Report</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16</a:t>
            </a:fld>
            <a:endParaRPr lang="en-US" dirty="0"/>
          </a:p>
        </p:txBody>
      </p:sp>
      <p:sp>
        <p:nvSpPr>
          <p:cNvPr id="5" name="Content Placeholder 4">
            <a:extLst>
              <a:ext uri="{FF2B5EF4-FFF2-40B4-BE49-F238E27FC236}">
                <a16:creationId xmlns:a16="http://schemas.microsoft.com/office/drawing/2014/main" id="{1390F5FB-A269-4CB8-A0B0-3F0FDC0A451C}"/>
              </a:ext>
            </a:extLst>
          </p:cNvPr>
          <p:cNvSpPr>
            <a:spLocks noGrp="1"/>
          </p:cNvSpPr>
          <p:nvPr>
            <p:ph idx="1"/>
          </p:nvPr>
        </p:nvSpPr>
        <p:spPr/>
        <p:txBody>
          <a:bodyPr>
            <a:normAutofit/>
          </a:bodyPr>
          <a:lstStyle/>
          <a:p>
            <a:pPr marL="0" indent="0">
              <a:buNone/>
            </a:pPr>
            <a:r>
              <a:rPr lang="en-US" dirty="0"/>
              <a:t>Facility ABC has 100 total licensed beds, of those 100, 20 beds are within an MDHHS designated Regional Hub unit. On May 25, 2020, Facility ABC had 85 residents in their facility, 10 of which were in the Regional Hub unit. Facility ABC also had 3 residents die on this day, this included one resident that had laboratory-confirmed COVID-19 that was in the Regional Hub unit and two that died of causes unrelated to COVID-19 and were not in the Regional Hub Unit.</a:t>
            </a:r>
          </a:p>
        </p:txBody>
      </p:sp>
    </p:spTree>
    <p:extLst>
      <p:ext uri="{BB962C8B-B14F-4D97-AF65-F5344CB8AC3E}">
        <p14:creationId xmlns:p14="http://schemas.microsoft.com/office/powerpoint/2010/main" val="29621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MDHHS Regional Hub Reporting Example: </a:t>
            </a:r>
            <a:br>
              <a:rPr lang="en-US" b="1" dirty="0">
                <a:solidFill>
                  <a:schemeClr val="bg1"/>
                </a:solidFill>
                <a:latin typeface="Calibri" panose="020F0502020204030204" pitchFamily="34" charset="0"/>
              </a:rPr>
            </a:br>
            <a:r>
              <a:rPr lang="en-US" b="1" dirty="0">
                <a:solidFill>
                  <a:schemeClr val="bg1"/>
                </a:solidFill>
                <a:latin typeface="Calibri" panose="020F0502020204030204" pitchFamily="34" charset="0"/>
              </a:rPr>
              <a:t>Daily NHSN LTC Report</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17</a:t>
            </a:fld>
            <a:endParaRPr lang="en-US" dirty="0"/>
          </a:p>
        </p:txBody>
      </p:sp>
      <p:graphicFrame>
        <p:nvGraphicFramePr>
          <p:cNvPr id="3" name="Table 6">
            <a:extLst>
              <a:ext uri="{FF2B5EF4-FFF2-40B4-BE49-F238E27FC236}">
                <a16:creationId xmlns:a16="http://schemas.microsoft.com/office/drawing/2014/main" id="{F290023E-9F4C-4500-9008-C94814149386}"/>
              </a:ext>
            </a:extLst>
          </p:cNvPr>
          <p:cNvGraphicFramePr>
            <a:graphicFrameLocks noGrp="1"/>
          </p:cNvGraphicFramePr>
          <p:nvPr>
            <p:extLst>
              <p:ext uri="{D42A27DB-BD31-4B8C-83A1-F6EECF244321}">
                <p14:modId xmlns:p14="http://schemas.microsoft.com/office/powerpoint/2010/main" val="2786909988"/>
              </p:ext>
            </p:extLst>
          </p:nvPr>
        </p:nvGraphicFramePr>
        <p:xfrm>
          <a:off x="838200" y="2472266"/>
          <a:ext cx="10515600" cy="1379502"/>
        </p:xfrm>
        <a:graphic>
          <a:graphicData uri="http://schemas.openxmlformats.org/drawingml/2006/table">
            <a:tbl>
              <a:tblPr firstRow="1" bandRow="1">
                <a:tableStyleId>{5C22544A-7EE6-4342-B048-85BDC9FD1C3A}</a:tableStyleId>
              </a:tblPr>
              <a:tblGrid>
                <a:gridCol w="2476500">
                  <a:extLst>
                    <a:ext uri="{9D8B030D-6E8A-4147-A177-3AD203B41FA5}">
                      <a16:colId xmlns:a16="http://schemas.microsoft.com/office/drawing/2014/main" val="2576946133"/>
                    </a:ext>
                  </a:extLst>
                </a:gridCol>
                <a:gridCol w="1701800">
                  <a:extLst>
                    <a:ext uri="{9D8B030D-6E8A-4147-A177-3AD203B41FA5}">
                      <a16:colId xmlns:a16="http://schemas.microsoft.com/office/drawing/2014/main" val="1758881110"/>
                    </a:ext>
                  </a:extLst>
                </a:gridCol>
                <a:gridCol w="1993900">
                  <a:extLst>
                    <a:ext uri="{9D8B030D-6E8A-4147-A177-3AD203B41FA5}">
                      <a16:colId xmlns:a16="http://schemas.microsoft.com/office/drawing/2014/main" val="585914054"/>
                    </a:ext>
                  </a:extLst>
                </a:gridCol>
                <a:gridCol w="2019300">
                  <a:extLst>
                    <a:ext uri="{9D8B030D-6E8A-4147-A177-3AD203B41FA5}">
                      <a16:colId xmlns:a16="http://schemas.microsoft.com/office/drawing/2014/main" val="1388555195"/>
                    </a:ext>
                  </a:extLst>
                </a:gridCol>
                <a:gridCol w="2324100">
                  <a:extLst>
                    <a:ext uri="{9D8B030D-6E8A-4147-A177-3AD203B41FA5}">
                      <a16:colId xmlns:a16="http://schemas.microsoft.com/office/drawing/2014/main" val="1649972602"/>
                    </a:ext>
                  </a:extLst>
                </a:gridCol>
              </a:tblGrid>
              <a:tr h="369711">
                <a:tc>
                  <a:txBody>
                    <a:bodyPr/>
                    <a:lstStyle/>
                    <a:p>
                      <a:r>
                        <a:rPr lang="en-US" dirty="0"/>
                        <a:t>Facility</a:t>
                      </a:r>
                    </a:p>
                  </a:txBody>
                  <a:tcPr/>
                </a:tc>
                <a:tc>
                  <a:txBody>
                    <a:bodyPr/>
                    <a:lstStyle/>
                    <a:p>
                      <a:r>
                        <a:rPr lang="en-US" dirty="0"/>
                        <a:t>Total Beds </a:t>
                      </a:r>
                    </a:p>
                  </a:txBody>
                  <a:tcPr/>
                </a:tc>
                <a:tc>
                  <a:txBody>
                    <a:bodyPr/>
                    <a:lstStyle/>
                    <a:p>
                      <a:r>
                        <a:rPr lang="en-US" dirty="0"/>
                        <a:t>Census</a:t>
                      </a:r>
                    </a:p>
                  </a:txBody>
                  <a:tcPr/>
                </a:tc>
                <a:tc>
                  <a:txBody>
                    <a:bodyPr/>
                    <a:lstStyle/>
                    <a:p>
                      <a:pPr marL="0" indent="0">
                        <a:buFont typeface="Arial" panose="020B0604020202020204" pitchFamily="34" charset="0"/>
                        <a:buNone/>
                      </a:pPr>
                      <a:r>
                        <a:rPr lang="en-US" sz="1800" b="1" dirty="0"/>
                        <a:t>Total Deaths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Resident COVID-19 Deaths</a:t>
                      </a:r>
                    </a:p>
                  </a:txBody>
                  <a:tcPr/>
                </a:tc>
                <a:extLst>
                  <a:ext uri="{0D108BD9-81ED-4DB2-BD59-A6C34878D82A}">
                    <a16:rowId xmlns:a16="http://schemas.microsoft.com/office/drawing/2014/main" val="3311172250"/>
                  </a:ext>
                </a:extLst>
              </a:tr>
              <a:tr h="369711">
                <a:tc>
                  <a:txBody>
                    <a:bodyPr/>
                    <a:lstStyle/>
                    <a:p>
                      <a:r>
                        <a:rPr lang="en-US" dirty="0"/>
                        <a:t>Facility ABC</a:t>
                      </a:r>
                    </a:p>
                  </a:txBody>
                  <a:tcPr/>
                </a:tc>
                <a:tc>
                  <a:txBody>
                    <a:bodyPr/>
                    <a:lstStyle/>
                    <a:p>
                      <a:r>
                        <a:rPr lang="en-US" dirty="0"/>
                        <a:t>100</a:t>
                      </a:r>
                    </a:p>
                  </a:txBody>
                  <a:tcPr/>
                </a:tc>
                <a:tc>
                  <a:txBody>
                    <a:bodyPr/>
                    <a:lstStyle/>
                    <a:p>
                      <a:r>
                        <a:rPr lang="en-US" dirty="0"/>
                        <a:t>85</a:t>
                      </a:r>
                    </a:p>
                  </a:txBody>
                  <a:tcPr/>
                </a:tc>
                <a:tc>
                  <a:txBody>
                    <a:bodyPr/>
                    <a:lstStyle/>
                    <a:p>
                      <a:r>
                        <a:rPr lang="en-US" dirty="0"/>
                        <a:t>3</a:t>
                      </a:r>
                    </a:p>
                  </a:txBody>
                  <a:tcPr/>
                </a:tc>
                <a:tc>
                  <a:txBody>
                    <a:bodyPr/>
                    <a:lstStyle/>
                    <a:p>
                      <a:r>
                        <a:rPr lang="en-US" dirty="0"/>
                        <a:t>1</a:t>
                      </a:r>
                    </a:p>
                  </a:txBody>
                  <a:tcPr/>
                </a:tc>
                <a:extLst>
                  <a:ext uri="{0D108BD9-81ED-4DB2-BD59-A6C34878D82A}">
                    <a16:rowId xmlns:a16="http://schemas.microsoft.com/office/drawing/2014/main" val="2710659328"/>
                  </a:ext>
                </a:extLst>
              </a:tr>
              <a:tr h="369711">
                <a:tc>
                  <a:txBody>
                    <a:bodyPr/>
                    <a:lstStyle/>
                    <a:p>
                      <a:r>
                        <a:rPr lang="en-US" dirty="0"/>
                        <a:t>Facility ABC - HUB</a:t>
                      </a:r>
                    </a:p>
                  </a:txBody>
                  <a:tcPr/>
                </a:tc>
                <a:tc>
                  <a:txBody>
                    <a:bodyPr/>
                    <a:lstStyle/>
                    <a:p>
                      <a:r>
                        <a:rPr lang="en-US" dirty="0"/>
                        <a:t>20</a:t>
                      </a:r>
                    </a:p>
                  </a:txBody>
                  <a:tcPr/>
                </a:tc>
                <a:tc>
                  <a:txBody>
                    <a:bodyPr/>
                    <a:lstStyle/>
                    <a:p>
                      <a:r>
                        <a:rPr lang="en-US" dirty="0"/>
                        <a:t>10</a:t>
                      </a:r>
                    </a:p>
                  </a:txBody>
                  <a:tcPr/>
                </a:tc>
                <a:tc>
                  <a:txBody>
                    <a:bodyPr/>
                    <a:lstStyle/>
                    <a:p>
                      <a:r>
                        <a:rPr lang="en-US" dirty="0"/>
                        <a:t>1</a:t>
                      </a:r>
                    </a:p>
                  </a:txBody>
                  <a:tcPr/>
                </a:tc>
                <a:tc>
                  <a:txBody>
                    <a:bodyPr/>
                    <a:lstStyle/>
                    <a:p>
                      <a:r>
                        <a:rPr lang="en-US" dirty="0"/>
                        <a:t>1</a:t>
                      </a:r>
                    </a:p>
                  </a:txBody>
                  <a:tcPr/>
                </a:tc>
                <a:extLst>
                  <a:ext uri="{0D108BD9-81ED-4DB2-BD59-A6C34878D82A}">
                    <a16:rowId xmlns:a16="http://schemas.microsoft.com/office/drawing/2014/main" val="2895912215"/>
                  </a:ext>
                </a:extLst>
              </a:tr>
            </a:tbl>
          </a:graphicData>
        </a:graphic>
      </p:graphicFrame>
    </p:spTree>
    <p:extLst>
      <p:ext uri="{BB962C8B-B14F-4D97-AF65-F5344CB8AC3E}">
        <p14:creationId xmlns:p14="http://schemas.microsoft.com/office/powerpoint/2010/main" val="1197626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LTC MI Reporting Highlights</a:t>
            </a:r>
          </a:p>
        </p:txBody>
      </p:sp>
      <p:sp>
        <p:nvSpPr>
          <p:cNvPr id="3" name="Content Placeholder 2">
            <a:extLst>
              <a:ext uri="{FF2B5EF4-FFF2-40B4-BE49-F238E27FC236}">
                <a16:creationId xmlns:a16="http://schemas.microsoft.com/office/drawing/2014/main" id="{5913E079-95D2-4B2E-BBAA-B7E142B3E96A}"/>
              </a:ext>
            </a:extLst>
          </p:cNvPr>
          <p:cNvSpPr>
            <a:spLocks noGrp="1"/>
          </p:cNvSpPr>
          <p:nvPr>
            <p:ph idx="1"/>
          </p:nvPr>
        </p:nvSpPr>
        <p:spPr>
          <a:xfrm>
            <a:off x="838200" y="2011680"/>
            <a:ext cx="10515600" cy="4325112"/>
          </a:xfrm>
        </p:spPr>
        <p:txBody>
          <a:bodyPr>
            <a:noAutofit/>
          </a:bodyPr>
          <a:lstStyle/>
          <a:p>
            <a:r>
              <a:rPr lang="en-US" dirty="0"/>
              <a:t>Reporting Frequency: Daily </a:t>
            </a:r>
          </a:p>
          <a:p>
            <a:r>
              <a:rPr lang="en-US" dirty="0"/>
              <a:t>Reporting Period: 12:01A.M. – 12:00A.M. </a:t>
            </a:r>
          </a:p>
          <a:p>
            <a:pPr lvl="1"/>
            <a:r>
              <a:rPr lang="en-US" dirty="0"/>
              <a:t>Note: Many data elements are cumulative totals with a lookback period to January 1, 2020. Daily reports should provide an updated response including new information recorded during the 24-hour reporting period. </a:t>
            </a:r>
          </a:p>
          <a:p>
            <a:r>
              <a:rPr lang="en-US" dirty="0"/>
              <a:t>Provides Current Snapshot and Overall Context of the Impact of COVID-19 in Nursing Facilities </a:t>
            </a:r>
          </a:p>
          <a:p>
            <a:r>
              <a:rPr lang="en-US" dirty="0"/>
              <a:t>Data elements critical for SOM compliance</a:t>
            </a:r>
          </a:p>
          <a:p>
            <a:endParaRPr lang="en-US" dirty="0"/>
          </a:p>
          <a:p>
            <a:endParaRPr lang="en-US" sz="2400" dirty="0"/>
          </a:p>
          <a:p>
            <a:endParaRPr lang="en-US" dirty="0"/>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18</a:t>
            </a:fld>
            <a:endParaRPr lang="en-US" dirty="0"/>
          </a:p>
        </p:txBody>
      </p:sp>
    </p:spTree>
    <p:extLst>
      <p:ext uri="{BB962C8B-B14F-4D97-AF65-F5344CB8AC3E}">
        <p14:creationId xmlns:p14="http://schemas.microsoft.com/office/powerpoint/2010/main" val="3677933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LTC MI Specific Reporting</a:t>
            </a:r>
          </a:p>
        </p:txBody>
      </p:sp>
      <p:graphicFrame>
        <p:nvGraphicFramePr>
          <p:cNvPr id="7" name="Table 7">
            <a:extLst>
              <a:ext uri="{FF2B5EF4-FFF2-40B4-BE49-F238E27FC236}">
                <a16:creationId xmlns:a16="http://schemas.microsoft.com/office/drawing/2014/main" id="{7036C887-1648-42DC-B67F-542BA0B51C4A}"/>
              </a:ext>
            </a:extLst>
          </p:cNvPr>
          <p:cNvGraphicFramePr>
            <a:graphicFrameLocks noGrp="1"/>
          </p:cNvGraphicFramePr>
          <p:nvPr>
            <p:ph idx="1"/>
            <p:extLst>
              <p:ext uri="{D42A27DB-BD31-4B8C-83A1-F6EECF244321}">
                <p14:modId xmlns:p14="http://schemas.microsoft.com/office/powerpoint/2010/main" val="3238122779"/>
              </p:ext>
            </p:extLst>
          </p:nvPr>
        </p:nvGraphicFramePr>
        <p:xfrm>
          <a:off x="838200" y="1971399"/>
          <a:ext cx="10515600" cy="3825240"/>
        </p:xfrm>
        <a:graphic>
          <a:graphicData uri="http://schemas.openxmlformats.org/drawingml/2006/table">
            <a:tbl>
              <a:tblPr firstRow="1" bandRow="1">
                <a:tableStyleId>{5C22544A-7EE6-4342-B048-85BDC9FD1C3A}</a:tableStyleId>
              </a:tblPr>
              <a:tblGrid>
                <a:gridCol w="2978426">
                  <a:extLst>
                    <a:ext uri="{9D8B030D-6E8A-4147-A177-3AD203B41FA5}">
                      <a16:colId xmlns:a16="http://schemas.microsoft.com/office/drawing/2014/main" val="514718177"/>
                    </a:ext>
                  </a:extLst>
                </a:gridCol>
                <a:gridCol w="7537174">
                  <a:extLst>
                    <a:ext uri="{9D8B030D-6E8A-4147-A177-3AD203B41FA5}">
                      <a16:colId xmlns:a16="http://schemas.microsoft.com/office/drawing/2014/main" val="711774443"/>
                    </a:ext>
                  </a:extLst>
                </a:gridCol>
              </a:tblGrid>
              <a:tr h="370840">
                <a:tc>
                  <a:txBody>
                    <a:bodyPr/>
                    <a:lstStyle/>
                    <a:p>
                      <a:r>
                        <a:rPr lang="en-US" sz="2800" dirty="0"/>
                        <a:t>Data Element </a:t>
                      </a:r>
                    </a:p>
                  </a:txBody>
                  <a:tcPr/>
                </a:tc>
                <a:tc>
                  <a:txBody>
                    <a:bodyPr/>
                    <a:lstStyle/>
                    <a:p>
                      <a:pPr algn="ctr"/>
                      <a:r>
                        <a:rPr lang="en-US" sz="2800" dirty="0"/>
                        <a:t>Data Definition/Collection Information</a:t>
                      </a:r>
                    </a:p>
                    <a:p>
                      <a:pPr algn="ctr"/>
                      <a:r>
                        <a:rPr lang="en-US" sz="1800" dirty="0"/>
                        <a:t>Updated to align with CDC/NHSN</a:t>
                      </a:r>
                    </a:p>
                  </a:txBody>
                  <a:tcPr/>
                </a:tc>
                <a:extLst>
                  <a:ext uri="{0D108BD9-81ED-4DB2-BD59-A6C34878D82A}">
                    <a16:rowId xmlns:a16="http://schemas.microsoft.com/office/drawing/2014/main" val="2378362027"/>
                  </a:ext>
                </a:extLst>
              </a:tr>
              <a:tr h="370840">
                <a:tc>
                  <a:txBody>
                    <a:bodyPr/>
                    <a:lstStyle/>
                    <a:p>
                      <a:pPr marL="0" indent="0">
                        <a:buFont typeface="Arial" panose="020B0604020202020204" pitchFamily="34" charset="0"/>
                        <a:buNone/>
                      </a:pPr>
                      <a:r>
                        <a:rPr lang="en-US" dirty="0"/>
                        <a:t>Admissions Cumulative </a:t>
                      </a:r>
                    </a:p>
                  </a:txBody>
                  <a:tcPr/>
                </a:tc>
                <a:tc>
                  <a:txBody>
                    <a:bodyPr/>
                    <a:lstStyle/>
                    <a:p>
                      <a:r>
                        <a:rPr lang="en-US" dirty="0"/>
                        <a:t>Cumulative number of residents admitted or readmitted who were previously hospitalized and treated for COVID-19</a:t>
                      </a:r>
                    </a:p>
                  </a:txBody>
                  <a:tcPr/>
                </a:tc>
                <a:extLst>
                  <a:ext uri="{0D108BD9-81ED-4DB2-BD59-A6C34878D82A}">
                    <a16:rowId xmlns:a16="http://schemas.microsoft.com/office/drawing/2014/main" val="2131473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C-19 Positive Cumulative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Cumulative number of residents with new laboratory positive COVID-19 </a:t>
                      </a:r>
                    </a:p>
                  </a:txBody>
                  <a:tcPr/>
                </a:tc>
                <a:extLst>
                  <a:ext uri="{0D108BD9-81ED-4DB2-BD59-A6C34878D82A}">
                    <a16:rowId xmlns:a16="http://schemas.microsoft.com/office/drawing/2014/main" val="371348259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Total Deaths Cumulative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Cumulative number of residents who have died in the facility or another location 	</a:t>
                      </a:r>
                    </a:p>
                  </a:txBody>
                  <a:tcPr/>
                </a:tc>
                <a:extLst>
                  <a:ext uri="{0D108BD9-81ED-4DB2-BD59-A6C34878D82A}">
                    <a16:rowId xmlns:a16="http://schemas.microsoft.com/office/drawing/2014/main" val="1613060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Total COVID-19 Deaths Cumulative</a:t>
                      </a:r>
                    </a:p>
                  </a:txBody>
                  <a:tcPr/>
                </a:tc>
                <a:tc>
                  <a:txBody>
                    <a:bodyPr/>
                    <a:lstStyle/>
                    <a:p>
                      <a:r>
                        <a:rPr lang="en-US" sz="1800" b="0" i="0" u="none" strike="noStrike" kern="1200" baseline="0" dirty="0">
                          <a:solidFill>
                            <a:schemeClr val="dk1"/>
                          </a:solidFill>
                          <a:latin typeface="+mn-lt"/>
                          <a:ea typeface="+mn-ea"/>
                          <a:cs typeface="+mn-cs"/>
                        </a:rPr>
                        <a:t>Cumulative number of deaths of residents with suspected or laboratory positive COVID-19 who died in the facility or another location </a:t>
                      </a:r>
                    </a:p>
                  </a:txBody>
                  <a:tcPr/>
                </a:tc>
                <a:extLst>
                  <a:ext uri="{0D108BD9-81ED-4DB2-BD59-A6C34878D82A}">
                    <a16:rowId xmlns:a16="http://schemas.microsoft.com/office/drawing/2014/main" val="194161454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Resident C-19 Negative </a:t>
                      </a:r>
                    </a:p>
                  </a:txBody>
                  <a:tcPr/>
                </a:tc>
                <a:tc>
                  <a:txBody>
                    <a:bodyPr/>
                    <a:lstStyle/>
                    <a:p>
                      <a:r>
                        <a:rPr lang="en-US" dirty="0"/>
                        <a:t>Residents with new laboratory negative COVID-19 tests</a:t>
                      </a:r>
                    </a:p>
                  </a:txBody>
                  <a:tcPr/>
                </a:tc>
                <a:extLst>
                  <a:ext uri="{0D108BD9-81ED-4DB2-BD59-A6C34878D82A}">
                    <a16:rowId xmlns:a16="http://schemas.microsoft.com/office/drawing/2014/main" val="17947460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Resident C-19 Pending </a:t>
                      </a:r>
                    </a:p>
                  </a:txBody>
                  <a:tcPr/>
                </a:tc>
                <a:tc>
                  <a:txBody>
                    <a:bodyPr/>
                    <a:lstStyle/>
                    <a:p>
                      <a:r>
                        <a:rPr lang="en-US" dirty="0"/>
                        <a:t>Residents with COVID-19 test results pending</a:t>
                      </a:r>
                    </a:p>
                  </a:txBody>
                  <a:tcPr/>
                </a:tc>
                <a:extLst>
                  <a:ext uri="{0D108BD9-81ED-4DB2-BD59-A6C34878D82A}">
                    <a16:rowId xmlns:a16="http://schemas.microsoft.com/office/drawing/2014/main" val="3716407939"/>
                  </a:ext>
                </a:extLst>
              </a:tr>
            </a:tbl>
          </a:graphicData>
        </a:graphic>
      </p:graphicFrame>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19</a:t>
            </a:fld>
            <a:endParaRPr lang="en-US" dirty="0"/>
          </a:p>
        </p:txBody>
      </p:sp>
    </p:spTree>
    <p:extLst>
      <p:ext uri="{BB962C8B-B14F-4D97-AF65-F5344CB8AC3E}">
        <p14:creationId xmlns:p14="http://schemas.microsoft.com/office/powerpoint/2010/main" val="324061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AD7D6-9400-4AF0-ACF3-3B7E88582610}"/>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D2C0AA06-DFAC-4B8F-8C6B-54898EC7BC3B}"/>
              </a:ext>
            </a:extLst>
          </p:cNvPr>
          <p:cNvSpPr>
            <a:spLocks noGrp="1"/>
          </p:cNvSpPr>
          <p:nvPr>
            <p:ph idx="1"/>
          </p:nvPr>
        </p:nvSpPr>
        <p:spPr>
          <a:xfrm>
            <a:off x="838200" y="1825625"/>
            <a:ext cx="10515599" cy="4351338"/>
          </a:xfrm>
        </p:spPr>
        <p:txBody>
          <a:bodyPr>
            <a:normAutofit/>
          </a:bodyPr>
          <a:lstStyle/>
          <a:p>
            <a:r>
              <a:rPr lang="en-US" dirty="0"/>
              <a:t>Following the webinar, the webinar recording, slides, and FAQs will be posted on the </a:t>
            </a:r>
            <a:r>
              <a:rPr lang="en-US" u="sng" dirty="0">
                <a:hlinkClick r:id="rId3" tooltip="https://gcc01.safelinks.protection.outlook.com/?url=https%3a%2f%2flnks.gd%2fl%2feyjhbgcioijiuzi1nij9.eyjlbwfpbci6imrhbmllbgxabwljaglnyw4uz292iiwiynvsbgv0aw5fbglua19pzci6ijewmiisinn1ynnjcmlizxjfawqioii2otm0mtu4otqilcjsaw5rx2lkijoindqznju2mzc3iiwidxjpijoiynayomrpz2vzdcisinvybci6imh0dhbzoi8vd3d3lm1py2hpz2fulmdvdi9tzghocy8wldu4odusny0zmzktnze1ntffmjk0nv81mtawlteynzywni0tldawlmh0bwwilcjidwxszxrpbl9pzci6ijiwmjawnti3ljiymdc5mtaxin0.nbkomifdp6rx1q10py3mtgqf7qgpsnys0igpd3m9via&amp;data=02%7c01%7ccrawfordl5%40michigan.gov%7c7652ac67c0ff40d3833208d802dd930f%7cd5fb7087377742ad966a892ef47225d1%7c0%7c0%7c637262497962992285&amp;sdata=cnkjjqez9er3qsp1rhklr9axhbhdx6f6lr9xhynucym%3d&amp;reserved=0"/>
              </a:rPr>
              <a:t>MDHHS Provider Training website</a:t>
            </a:r>
            <a:r>
              <a:rPr lang="en-US" dirty="0"/>
              <a:t> and the </a:t>
            </a:r>
            <a:r>
              <a:rPr lang="en-US" dirty="0">
                <a:hlinkClick r:id="rId4"/>
              </a:rPr>
              <a:t>MDHHS Medicaid Nursing Facility webpage.</a:t>
            </a:r>
            <a:endParaRPr lang="en-US" dirty="0"/>
          </a:p>
        </p:txBody>
      </p:sp>
      <p:sp>
        <p:nvSpPr>
          <p:cNvPr id="4" name="Slide Number Placeholder 3">
            <a:extLst>
              <a:ext uri="{FF2B5EF4-FFF2-40B4-BE49-F238E27FC236}">
                <a16:creationId xmlns:a16="http://schemas.microsoft.com/office/drawing/2014/main" id="{7EB96216-8422-4743-BE83-F50673F0EBDF}"/>
              </a:ext>
            </a:extLst>
          </p:cNvPr>
          <p:cNvSpPr>
            <a:spLocks noGrp="1"/>
          </p:cNvSpPr>
          <p:nvPr>
            <p:ph type="sldNum" sz="quarter" idx="12"/>
          </p:nvPr>
        </p:nvSpPr>
        <p:spPr/>
        <p:txBody>
          <a:bodyPr/>
          <a:lstStyle/>
          <a:p>
            <a:fld id="{67F407DC-A644-45CB-B884-798FA6D041A6}" type="slidenum">
              <a:rPr lang="en-US" smtClean="0"/>
              <a:t>2</a:t>
            </a:fld>
            <a:endParaRPr lang="en-US" dirty="0"/>
          </a:p>
        </p:txBody>
      </p:sp>
      <p:sp>
        <p:nvSpPr>
          <p:cNvPr id="5" name="Title 1">
            <a:extLst>
              <a:ext uri="{FF2B5EF4-FFF2-40B4-BE49-F238E27FC236}">
                <a16:creationId xmlns:a16="http://schemas.microsoft.com/office/drawing/2014/main" id="{19AA19A9-75AE-499F-AF6B-BFC0AF043799}"/>
              </a:ext>
            </a:extLst>
          </p:cNvPr>
          <p:cNvSpPr txBox="1">
            <a:spLocks/>
          </p:cNvSpPr>
          <p:nvPr/>
        </p:nvSpPr>
        <p:spPr>
          <a:xfrm>
            <a:off x="841248" y="365760"/>
            <a:ext cx="10515600" cy="1325880"/>
          </a:xfrm>
          <a:prstGeom prst="rect">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b="1" dirty="0">
                <a:solidFill>
                  <a:schemeClr val="bg1"/>
                </a:solidFill>
                <a:latin typeface="+mn-lt"/>
              </a:rPr>
              <a:t>Webinar Information </a:t>
            </a:r>
          </a:p>
        </p:txBody>
      </p:sp>
    </p:spTree>
    <p:extLst>
      <p:ext uri="{BB962C8B-B14F-4D97-AF65-F5344CB8AC3E}">
        <p14:creationId xmlns:p14="http://schemas.microsoft.com/office/powerpoint/2010/main" val="206594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LTC MI Specific Reporting</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20</a:t>
            </a:fld>
            <a:endParaRPr lang="en-US" dirty="0"/>
          </a:p>
        </p:txBody>
      </p:sp>
      <p:graphicFrame>
        <p:nvGraphicFramePr>
          <p:cNvPr id="5" name="Table 7">
            <a:extLst>
              <a:ext uri="{FF2B5EF4-FFF2-40B4-BE49-F238E27FC236}">
                <a16:creationId xmlns:a16="http://schemas.microsoft.com/office/drawing/2014/main" id="{A0B07AE3-6974-432B-AB2B-557A20D50FDB}"/>
              </a:ext>
            </a:extLst>
          </p:cNvPr>
          <p:cNvGraphicFramePr>
            <a:graphicFrameLocks/>
          </p:cNvGraphicFramePr>
          <p:nvPr>
            <p:extLst>
              <p:ext uri="{D42A27DB-BD31-4B8C-83A1-F6EECF244321}">
                <p14:modId xmlns:p14="http://schemas.microsoft.com/office/powerpoint/2010/main" val="3659587581"/>
              </p:ext>
            </p:extLst>
          </p:nvPr>
        </p:nvGraphicFramePr>
        <p:xfrm>
          <a:off x="838200" y="1971399"/>
          <a:ext cx="10515600" cy="3357880"/>
        </p:xfrm>
        <a:graphic>
          <a:graphicData uri="http://schemas.openxmlformats.org/drawingml/2006/table">
            <a:tbl>
              <a:tblPr firstRow="1" bandRow="1">
                <a:tableStyleId>{5C22544A-7EE6-4342-B048-85BDC9FD1C3A}</a:tableStyleId>
              </a:tblPr>
              <a:tblGrid>
                <a:gridCol w="2978426">
                  <a:extLst>
                    <a:ext uri="{9D8B030D-6E8A-4147-A177-3AD203B41FA5}">
                      <a16:colId xmlns:a16="http://schemas.microsoft.com/office/drawing/2014/main" val="514718177"/>
                    </a:ext>
                  </a:extLst>
                </a:gridCol>
                <a:gridCol w="7537174">
                  <a:extLst>
                    <a:ext uri="{9D8B030D-6E8A-4147-A177-3AD203B41FA5}">
                      <a16:colId xmlns:a16="http://schemas.microsoft.com/office/drawing/2014/main" val="711774443"/>
                    </a:ext>
                  </a:extLst>
                </a:gridCol>
              </a:tblGrid>
              <a:tr h="370840">
                <a:tc>
                  <a:txBody>
                    <a:bodyPr/>
                    <a:lstStyle/>
                    <a:p>
                      <a:r>
                        <a:rPr lang="en-US" sz="2800" dirty="0"/>
                        <a:t>Data Element </a:t>
                      </a:r>
                    </a:p>
                  </a:txBody>
                  <a:tcPr/>
                </a:tc>
                <a:tc>
                  <a:txBody>
                    <a:bodyPr/>
                    <a:lstStyle/>
                    <a:p>
                      <a:pPr algn="ctr"/>
                      <a:r>
                        <a:rPr lang="en-US" sz="2800" dirty="0"/>
                        <a:t>Data Definition/Collection Information</a:t>
                      </a:r>
                    </a:p>
                    <a:p>
                      <a:pPr algn="ctr"/>
                      <a:r>
                        <a:rPr lang="en-US" sz="1800" dirty="0"/>
                        <a:t>Updated to align with CDC/NHSN</a:t>
                      </a:r>
                    </a:p>
                  </a:txBody>
                  <a:tcPr/>
                </a:tc>
                <a:extLst>
                  <a:ext uri="{0D108BD9-81ED-4DB2-BD59-A6C34878D82A}">
                    <a16:rowId xmlns:a16="http://schemas.microsoft.com/office/drawing/2014/main" val="2378362027"/>
                  </a:ext>
                </a:extLst>
              </a:tr>
              <a:tr h="370840">
                <a:tc>
                  <a:txBody>
                    <a:bodyPr/>
                    <a:lstStyle/>
                    <a:p>
                      <a:pPr marL="0" indent="0">
                        <a:buFont typeface="Arial" panose="020B0604020202020204" pitchFamily="34" charset="0"/>
                        <a:buNone/>
                      </a:pPr>
                      <a:r>
                        <a:rPr lang="en-US" dirty="0"/>
                        <a:t>Staff Confirmed C-19 Cumulative</a:t>
                      </a:r>
                    </a:p>
                  </a:txBody>
                  <a:tcPr/>
                </a:tc>
                <a:tc>
                  <a:txBody>
                    <a:bodyPr/>
                    <a:lstStyle/>
                    <a:p>
                      <a:r>
                        <a:rPr lang="en-US" dirty="0"/>
                        <a:t>Cumulative number of staff and facility personnel with laboratory-positiveCOVID-19</a:t>
                      </a:r>
                    </a:p>
                  </a:txBody>
                  <a:tcPr/>
                </a:tc>
                <a:extLst>
                  <a:ext uri="{0D108BD9-81ED-4DB2-BD59-A6C34878D82A}">
                    <a16:rowId xmlns:a16="http://schemas.microsoft.com/office/drawing/2014/main" val="2131473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Staff C-19 Deaths Cumulative</a:t>
                      </a:r>
                    </a:p>
                  </a:txBody>
                  <a:tcPr/>
                </a:tc>
                <a:tc>
                  <a:txBody>
                    <a:bodyPr/>
                    <a:lstStyle/>
                    <a:p>
                      <a:r>
                        <a:rPr lang="en-US" dirty="0"/>
                        <a:t>Cumulative number of Staff and facility personnel with suspected or laboratory-positive COVID19 who died</a:t>
                      </a:r>
                    </a:p>
                  </a:txBody>
                  <a:tcPr/>
                </a:tc>
                <a:extLst>
                  <a:ext uri="{0D108BD9-81ED-4DB2-BD59-A6C34878D82A}">
                    <a16:rowId xmlns:a16="http://schemas.microsoft.com/office/drawing/2014/main" val="3713482599"/>
                  </a:ext>
                </a:extLst>
              </a:tr>
              <a:tr h="370840">
                <a:tc>
                  <a:txBody>
                    <a:bodyPr/>
                    <a:lstStyle/>
                    <a:p>
                      <a:pPr marL="0" indent="0">
                        <a:buFont typeface="Arial" panose="020B0604020202020204" pitchFamily="34" charset="0"/>
                        <a:buNone/>
                      </a:pPr>
                      <a:r>
                        <a:rPr lang="en-US" dirty="0"/>
                        <a:t>Number of PPE Available</a:t>
                      </a:r>
                    </a:p>
                  </a:txBody>
                  <a:tcPr anchor="ctr"/>
                </a:tc>
                <a:tc>
                  <a:txBody>
                    <a:bodyPr/>
                    <a:lstStyle/>
                    <a:p>
                      <a:r>
                        <a:rPr lang="en-US" dirty="0"/>
                        <a:t>Total number of the PPE item available in the facility</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Gloves, Cloth Face Coverings, Sterile Gloves, N95 Respirator Masks, Surgical Masks/Facemasks, Surgical Isolation Gowns, Face Shields, Goggles 	</a:t>
                      </a:r>
                    </a:p>
                  </a:txBody>
                  <a:tcPr/>
                </a:tc>
                <a:extLst>
                  <a:ext uri="{0D108BD9-81ED-4DB2-BD59-A6C34878D82A}">
                    <a16:rowId xmlns:a16="http://schemas.microsoft.com/office/drawing/2014/main" val="1613060376"/>
                  </a:ext>
                </a:extLst>
              </a:tr>
              <a:tr h="370840">
                <a:tc>
                  <a:txBody>
                    <a:bodyPr/>
                    <a:lstStyle/>
                    <a:p>
                      <a:pPr marL="0" indent="0">
                        <a:buFont typeface="Arial" panose="020B0604020202020204" pitchFamily="34" charset="0"/>
                        <a:buNone/>
                      </a:pPr>
                      <a:r>
                        <a:rPr lang="en-US" dirty="0"/>
                        <a:t>Number of Isolation Beds</a:t>
                      </a:r>
                    </a:p>
                  </a:txBody>
                  <a:tcPr/>
                </a:tc>
                <a:tc>
                  <a:txBody>
                    <a:bodyPr/>
                    <a:lstStyle/>
                    <a:p>
                      <a:r>
                        <a:rPr lang="en-US" dirty="0"/>
                        <a:t>Number of available beds that are capable of isolation</a:t>
                      </a:r>
                    </a:p>
                  </a:txBody>
                  <a:tcPr/>
                </a:tc>
                <a:extLst>
                  <a:ext uri="{0D108BD9-81ED-4DB2-BD59-A6C34878D82A}">
                    <a16:rowId xmlns:a16="http://schemas.microsoft.com/office/drawing/2014/main" val="1941614544"/>
                  </a:ext>
                </a:extLst>
              </a:tr>
            </a:tbl>
          </a:graphicData>
        </a:graphic>
      </p:graphicFrame>
    </p:spTree>
    <p:extLst>
      <p:ext uri="{BB962C8B-B14F-4D97-AF65-F5344CB8AC3E}">
        <p14:creationId xmlns:p14="http://schemas.microsoft.com/office/powerpoint/2010/main" val="108261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Daily LTC MI Specific Reporting</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21</a:t>
            </a:fld>
            <a:endParaRPr lang="en-US" dirty="0"/>
          </a:p>
        </p:txBody>
      </p:sp>
      <p:graphicFrame>
        <p:nvGraphicFramePr>
          <p:cNvPr id="5" name="Table 7">
            <a:extLst>
              <a:ext uri="{FF2B5EF4-FFF2-40B4-BE49-F238E27FC236}">
                <a16:creationId xmlns:a16="http://schemas.microsoft.com/office/drawing/2014/main" id="{D3D87B03-4D2D-4BBE-A738-13640B001319}"/>
              </a:ext>
            </a:extLst>
          </p:cNvPr>
          <p:cNvGraphicFramePr>
            <a:graphicFrameLocks/>
          </p:cNvGraphicFramePr>
          <p:nvPr>
            <p:extLst>
              <p:ext uri="{D42A27DB-BD31-4B8C-83A1-F6EECF244321}">
                <p14:modId xmlns:p14="http://schemas.microsoft.com/office/powerpoint/2010/main" val="3163935182"/>
              </p:ext>
            </p:extLst>
          </p:nvPr>
        </p:nvGraphicFramePr>
        <p:xfrm>
          <a:off x="838200" y="1971399"/>
          <a:ext cx="10515600" cy="3083560"/>
        </p:xfrm>
        <a:graphic>
          <a:graphicData uri="http://schemas.openxmlformats.org/drawingml/2006/table">
            <a:tbl>
              <a:tblPr firstRow="1" bandRow="1">
                <a:tableStyleId>{5C22544A-7EE6-4342-B048-85BDC9FD1C3A}</a:tableStyleId>
              </a:tblPr>
              <a:tblGrid>
                <a:gridCol w="2978426">
                  <a:extLst>
                    <a:ext uri="{9D8B030D-6E8A-4147-A177-3AD203B41FA5}">
                      <a16:colId xmlns:a16="http://schemas.microsoft.com/office/drawing/2014/main" val="514718177"/>
                    </a:ext>
                  </a:extLst>
                </a:gridCol>
                <a:gridCol w="7537174">
                  <a:extLst>
                    <a:ext uri="{9D8B030D-6E8A-4147-A177-3AD203B41FA5}">
                      <a16:colId xmlns:a16="http://schemas.microsoft.com/office/drawing/2014/main" val="711774443"/>
                    </a:ext>
                  </a:extLst>
                </a:gridCol>
              </a:tblGrid>
              <a:tr h="370840">
                <a:tc>
                  <a:txBody>
                    <a:bodyPr/>
                    <a:lstStyle/>
                    <a:p>
                      <a:r>
                        <a:rPr lang="en-US" sz="2800" dirty="0"/>
                        <a:t>Data Element </a:t>
                      </a:r>
                    </a:p>
                  </a:txBody>
                  <a:tcPr/>
                </a:tc>
                <a:tc>
                  <a:txBody>
                    <a:bodyPr/>
                    <a:lstStyle/>
                    <a:p>
                      <a:pPr algn="ctr"/>
                      <a:r>
                        <a:rPr lang="en-US" sz="2800" dirty="0"/>
                        <a:t>Data Definition/Collection Information</a:t>
                      </a:r>
                    </a:p>
                    <a:p>
                      <a:pPr algn="ctr"/>
                      <a:r>
                        <a:rPr lang="en-US" sz="1800" dirty="0"/>
                        <a:t>Updated to align with CDC/NHSN</a:t>
                      </a:r>
                    </a:p>
                  </a:txBody>
                  <a:tcPr/>
                </a:tc>
                <a:extLst>
                  <a:ext uri="{0D108BD9-81ED-4DB2-BD59-A6C34878D82A}">
                    <a16:rowId xmlns:a16="http://schemas.microsoft.com/office/drawing/2014/main" val="23783620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Recovered Residents Discharged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Cumulative number of residents that have been discharged to home/home facility, </a:t>
                      </a:r>
                      <a:r>
                        <a:rPr lang="en-US" sz="1800" b="0" i="0" u="none" strike="noStrike" kern="1200" baseline="0" dirty="0">
                          <a:solidFill>
                            <a:srgbClr val="FF0000"/>
                          </a:solidFill>
                          <a:latin typeface="+mn-lt"/>
                          <a:ea typeface="+mn-ea"/>
                          <a:cs typeface="+mn-cs"/>
                        </a:rPr>
                        <a:t>applicable to Hubs only</a:t>
                      </a:r>
                      <a:r>
                        <a:rPr lang="en-US" sz="1800" b="0" i="0" u="none" strike="noStrike" kern="1200" baseline="0" dirty="0">
                          <a:solidFill>
                            <a:schemeClr val="dk1"/>
                          </a:solidFill>
                          <a:latin typeface="+mn-lt"/>
                          <a:ea typeface="+mn-ea"/>
                          <a:cs typeface="+mn-cs"/>
                        </a:rPr>
                        <a:t>, all others report “NA” 	</a:t>
                      </a:r>
                    </a:p>
                  </a:txBody>
                  <a:tcPr/>
                </a:tc>
                <a:extLst>
                  <a:ext uri="{0D108BD9-81ED-4DB2-BD59-A6C34878D82A}">
                    <a16:rowId xmlns:a16="http://schemas.microsoft.com/office/drawing/2014/main" val="17947460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Recovered Residents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Cumulative number of recovered residents 	</a:t>
                      </a:r>
                    </a:p>
                  </a:txBody>
                  <a:tcPr/>
                </a:tc>
                <a:extLst>
                  <a:ext uri="{0D108BD9-81ED-4DB2-BD59-A6C34878D82A}">
                    <a16:rowId xmlns:a16="http://schemas.microsoft.com/office/drawing/2014/main" val="371640793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Transfer to Hospital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Cumulative number of confirmed or suspected COVID-19 residents transferred to hospital </a:t>
                      </a:r>
                    </a:p>
                  </a:txBody>
                  <a:tcPr/>
                </a:tc>
                <a:extLst>
                  <a:ext uri="{0D108BD9-81ED-4DB2-BD59-A6C34878D82A}">
                    <a16:rowId xmlns:a16="http://schemas.microsoft.com/office/drawing/2014/main" val="35250710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Transfer to Regional Hub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Cumulative number of confirmed or suspected COVID-19 residents transferred to COVID-19 Regional Hub, </a:t>
                      </a:r>
                      <a:r>
                        <a:rPr lang="en-US" sz="1800" b="0" i="0" u="none" strike="noStrike" kern="1200" baseline="0" dirty="0">
                          <a:solidFill>
                            <a:srgbClr val="FF0000"/>
                          </a:solidFill>
                          <a:latin typeface="+mn-lt"/>
                          <a:ea typeface="+mn-ea"/>
                          <a:cs typeface="+mn-cs"/>
                        </a:rPr>
                        <a:t>not applicable to Regional Hubs</a:t>
                      </a:r>
                    </a:p>
                  </a:txBody>
                  <a:tcPr/>
                </a:tc>
                <a:extLst>
                  <a:ext uri="{0D108BD9-81ED-4DB2-BD59-A6C34878D82A}">
                    <a16:rowId xmlns:a16="http://schemas.microsoft.com/office/drawing/2014/main" val="3037412715"/>
                  </a:ext>
                </a:extLst>
              </a:tr>
            </a:tbl>
          </a:graphicData>
        </a:graphic>
      </p:graphicFrame>
    </p:spTree>
    <p:extLst>
      <p:ext uri="{BB962C8B-B14F-4D97-AF65-F5344CB8AC3E}">
        <p14:creationId xmlns:p14="http://schemas.microsoft.com/office/powerpoint/2010/main" val="333532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Transmission of Data to NHSN</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22</a:t>
            </a:fld>
            <a:endParaRPr lang="en-US" dirty="0"/>
          </a:p>
        </p:txBody>
      </p:sp>
      <p:graphicFrame>
        <p:nvGraphicFramePr>
          <p:cNvPr id="5" name="Diagram 4">
            <a:extLst>
              <a:ext uri="{FF2B5EF4-FFF2-40B4-BE49-F238E27FC236}">
                <a16:creationId xmlns:a16="http://schemas.microsoft.com/office/drawing/2014/main" id="{FE324A93-D330-4FB6-BEBB-73E6B891D6B8}"/>
              </a:ext>
            </a:extLst>
          </p:cNvPr>
          <p:cNvGraphicFramePr/>
          <p:nvPr>
            <p:extLst>
              <p:ext uri="{D42A27DB-BD31-4B8C-83A1-F6EECF244321}">
                <p14:modId xmlns:p14="http://schemas.microsoft.com/office/powerpoint/2010/main" val="1327555546"/>
              </p:ext>
            </p:extLst>
          </p:nvPr>
        </p:nvGraphicFramePr>
        <p:xfrm>
          <a:off x="1028700" y="2183594"/>
          <a:ext cx="7759700" cy="40394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20B56550-6D10-460C-8489-9E7F58ADA620}"/>
              </a:ext>
            </a:extLst>
          </p:cNvPr>
          <p:cNvSpPr txBox="1"/>
          <p:nvPr/>
        </p:nvSpPr>
        <p:spPr>
          <a:xfrm>
            <a:off x="8788400" y="2698273"/>
            <a:ext cx="2717800" cy="2523768"/>
          </a:xfrm>
          <a:prstGeom prst="rect">
            <a:avLst/>
          </a:prstGeom>
          <a:noFill/>
        </p:spPr>
        <p:txBody>
          <a:bodyPr wrap="square" rtlCol="0">
            <a:spAutoFit/>
          </a:bodyPr>
          <a:lstStyle/>
          <a:p>
            <a:pPr algn="ctr"/>
            <a:r>
              <a:rPr lang="en-US" sz="3200" b="1" u="sng" dirty="0">
                <a:solidFill>
                  <a:srgbClr val="FF0000"/>
                </a:solidFill>
              </a:rPr>
              <a:t>REMINDER:</a:t>
            </a:r>
          </a:p>
          <a:p>
            <a:pPr algn="ctr"/>
            <a:r>
              <a:rPr lang="en-US" dirty="0"/>
              <a:t>Facilities are ultimately responsible for complete and accurate reporting to the NHSN system. MDHHS encourages facilities to regularly verify the data uploaded on their behalf.  </a:t>
            </a:r>
          </a:p>
        </p:txBody>
      </p:sp>
      <p:grpSp>
        <p:nvGrpSpPr>
          <p:cNvPr id="13" name="Group 12">
            <a:extLst>
              <a:ext uri="{FF2B5EF4-FFF2-40B4-BE49-F238E27FC236}">
                <a16:creationId xmlns:a16="http://schemas.microsoft.com/office/drawing/2014/main" id="{50C5BF67-B627-4C9A-91AB-7565A30E33E5}"/>
              </a:ext>
            </a:extLst>
          </p:cNvPr>
          <p:cNvGrpSpPr/>
          <p:nvPr/>
        </p:nvGrpSpPr>
        <p:grpSpPr>
          <a:xfrm>
            <a:off x="5321300" y="4852709"/>
            <a:ext cx="2946400" cy="738664"/>
            <a:chOff x="5321300" y="4852709"/>
            <a:chExt cx="2946400" cy="738664"/>
          </a:xfrm>
        </p:grpSpPr>
        <p:sp>
          <p:nvSpPr>
            <p:cNvPr id="7" name="TextBox 6">
              <a:extLst>
                <a:ext uri="{FF2B5EF4-FFF2-40B4-BE49-F238E27FC236}">
                  <a16:creationId xmlns:a16="http://schemas.microsoft.com/office/drawing/2014/main" id="{DA46DD25-4876-4B6A-9BD8-1AE2B3471F15}"/>
                </a:ext>
              </a:extLst>
            </p:cNvPr>
            <p:cNvSpPr txBox="1"/>
            <p:nvPr/>
          </p:nvSpPr>
          <p:spPr>
            <a:xfrm>
              <a:off x="5689600" y="4852709"/>
              <a:ext cx="2578100" cy="738664"/>
            </a:xfrm>
            <a:prstGeom prst="rect">
              <a:avLst/>
            </a:prstGeom>
            <a:noFill/>
          </p:spPr>
          <p:txBody>
            <a:bodyPr wrap="square" rtlCol="0">
              <a:spAutoFit/>
            </a:bodyPr>
            <a:lstStyle/>
            <a:p>
              <a:pPr algn="ctr"/>
              <a:r>
                <a:rPr lang="en-US" sz="1400" dirty="0">
                  <a:solidFill>
                    <a:srgbClr val="00B050"/>
                  </a:solidFill>
                </a:rPr>
                <a:t>The final step after enrollment is to accept the NHSN Agreement to Participate and Consent</a:t>
              </a:r>
            </a:p>
          </p:txBody>
        </p:sp>
        <p:cxnSp>
          <p:nvCxnSpPr>
            <p:cNvPr id="9" name="Straight Arrow Connector 8">
              <a:extLst>
                <a:ext uri="{FF2B5EF4-FFF2-40B4-BE49-F238E27FC236}">
                  <a16:creationId xmlns:a16="http://schemas.microsoft.com/office/drawing/2014/main" id="{9D02D672-93FA-4143-8239-5785AC35CF5D}"/>
                </a:ext>
              </a:extLst>
            </p:cNvPr>
            <p:cNvCxnSpPr>
              <a:cxnSpLocks/>
            </p:cNvCxnSpPr>
            <p:nvPr/>
          </p:nvCxnSpPr>
          <p:spPr>
            <a:xfrm>
              <a:off x="5321300" y="5222041"/>
              <a:ext cx="482600" cy="0"/>
            </a:xfrm>
            <a:prstGeom prst="straightConnector1">
              <a:avLst/>
            </a:prstGeom>
            <a:ln>
              <a:solidFill>
                <a:srgbClr val="00B050"/>
              </a:solidFill>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211759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Publication of Data </a:t>
            </a:r>
          </a:p>
        </p:txBody>
      </p:sp>
      <p:sp>
        <p:nvSpPr>
          <p:cNvPr id="3" name="Content Placeholder 2">
            <a:extLst>
              <a:ext uri="{FF2B5EF4-FFF2-40B4-BE49-F238E27FC236}">
                <a16:creationId xmlns:a16="http://schemas.microsoft.com/office/drawing/2014/main" id="{5913E079-95D2-4B2E-BBAA-B7E142B3E96A}"/>
              </a:ext>
            </a:extLst>
          </p:cNvPr>
          <p:cNvSpPr>
            <a:spLocks noGrp="1"/>
          </p:cNvSpPr>
          <p:nvPr>
            <p:ph idx="1"/>
          </p:nvPr>
        </p:nvSpPr>
        <p:spPr>
          <a:xfrm>
            <a:off x="838200" y="2011680"/>
            <a:ext cx="10515600" cy="4325112"/>
          </a:xfrm>
        </p:spPr>
        <p:txBody>
          <a:bodyPr>
            <a:noAutofit/>
          </a:bodyPr>
          <a:lstStyle/>
          <a:p>
            <a:r>
              <a:rPr lang="en-US" sz="2400" dirty="0"/>
              <a:t>MDHHS</a:t>
            </a:r>
          </a:p>
          <a:p>
            <a:pPr lvl="1"/>
            <a:r>
              <a:rPr lang="en-US" sz="2000" dirty="0"/>
              <a:t>Will post daily SNF COVID-19 reports on </a:t>
            </a:r>
            <a:r>
              <a:rPr lang="en-US" sz="2000" dirty="0">
                <a:hlinkClick r:id="rId3"/>
              </a:rPr>
              <a:t>MDHHS Coronavirus webpage</a:t>
            </a:r>
            <a:endParaRPr lang="en-US" sz="2000" dirty="0"/>
          </a:p>
          <a:p>
            <a:pPr lvl="1"/>
            <a:r>
              <a:rPr lang="en-US" sz="2000" dirty="0"/>
              <a:t>Use data from both </a:t>
            </a:r>
            <a:r>
              <a:rPr lang="en-US" sz="2000" dirty="0" err="1"/>
              <a:t>EMResource</a:t>
            </a:r>
            <a:r>
              <a:rPr lang="en-US" sz="2000" dirty="0"/>
              <a:t> events </a:t>
            </a:r>
          </a:p>
          <a:p>
            <a:pPr lvl="2"/>
            <a:r>
              <a:rPr lang="en-US" sz="1600" dirty="0"/>
              <a:t>Cumulative and daily confirmed-COVID-19 cases, </a:t>
            </a:r>
          </a:p>
          <a:p>
            <a:pPr lvl="2"/>
            <a:r>
              <a:rPr lang="en-US" sz="1600" dirty="0"/>
              <a:t>MDHHS is exploring: </a:t>
            </a:r>
          </a:p>
          <a:p>
            <a:pPr lvl="3"/>
            <a:r>
              <a:rPr lang="en-US" sz="1400" dirty="0"/>
              <a:t>How to best report death information </a:t>
            </a:r>
          </a:p>
          <a:p>
            <a:pPr lvl="3"/>
            <a:r>
              <a:rPr lang="en-US" sz="1400" dirty="0"/>
              <a:t>How to represent small numbers </a:t>
            </a:r>
          </a:p>
          <a:p>
            <a:r>
              <a:rPr lang="en-US" sz="2400" dirty="0"/>
              <a:t>CMS</a:t>
            </a:r>
          </a:p>
          <a:p>
            <a:pPr lvl="1"/>
            <a:r>
              <a:rPr lang="en-US" sz="2000" dirty="0"/>
              <a:t>Anticipates publicly posting NHSN data on </a:t>
            </a:r>
            <a:r>
              <a:rPr lang="en-US" sz="2000" dirty="0">
                <a:hlinkClick r:id="rId4"/>
              </a:rPr>
              <a:t>www.data.cms.gov</a:t>
            </a:r>
            <a:r>
              <a:rPr lang="en-US" sz="2000" dirty="0"/>
              <a:t> including </a:t>
            </a:r>
          </a:p>
          <a:p>
            <a:pPr lvl="2"/>
            <a:r>
              <a:rPr lang="en-US" sz="1600" dirty="0"/>
              <a:t>facility names, </a:t>
            </a:r>
          </a:p>
          <a:p>
            <a:pPr lvl="2"/>
            <a:r>
              <a:rPr lang="en-US" sz="1600" dirty="0"/>
              <a:t>number of COVID-19 suspected and confirmed cases, </a:t>
            </a:r>
          </a:p>
          <a:p>
            <a:pPr lvl="2"/>
            <a:r>
              <a:rPr lang="en-US" sz="1600" dirty="0"/>
              <a:t>deaths, and </a:t>
            </a:r>
          </a:p>
          <a:p>
            <a:pPr lvl="2"/>
            <a:r>
              <a:rPr lang="en-US" sz="1600" dirty="0"/>
              <a:t>other data as determined appropriate</a:t>
            </a:r>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23</a:t>
            </a:fld>
            <a:endParaRPr lang="en-US" dirty="0"/>
          </a:p>
        </p:txBody>
      </p:sp>
    </p:spTree>
    <p:extLst>
      <p:ext uri="{BB962C8B-B14F-4D97-AF65-F5344CB8AC3E}">
        <p14:creationId xmlns:p14="http://schemas.microsoft.com/office/powerpoint/2010/main" val="156909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50"/>
          </a:solidFill>
        </p:spPr>
        <p:txBody>
          <a:bodyPr/>
          <a:lstStyle/>
          <a:p>
            <a:pPr algn="ctr"/>
            <a:r>
              <a:rPr lang="en-US" b="1" dirty="0">
                <a:solidFill>
                  <a:schemeClr val="bg1"/>
                </a:solidFill>
                <a:latin typeface="Calibri" panose="020F0502020204030204" pitchFamily="34" charset="0"/>
              </a:rPr>
              <a:t>Questions</a:t>
            </a:r>
          </a:p>
        </p:txBody>
      </p:sp>
      <p:sp>
        <p:nvSpPr>
          <p:cNvPr id="3" name="Content Placeholder 2"/>
          <p:cNvSpPr>
            <a:spLocks noGrp="1"/>
          </p:cNvSpPr>
          <p:nvPr>
            <p:ph idx="1"/>
          </p:nvPr>
        </p:nvSpPr>
        <p:spPr>
          <a:xfrm>
            <a:off x="838200" y="2011680"/>
            <a:ext cx="10515600" cy="4325112"/>
          </a:xfrm>
        </p:spPr>
        <p:txBody>
          <a:bodyPr>
            <a:normAutofit/>
          </a:bodyPr>
          <a:lstStyle/>
          <a:p>
            <a:endParaRPr lang="en-US" dirty="0"/>
          </a:p>
          <a:p>
            <a:pPr marL="457200" lvl="1" indent="0">
              <a:lnSpc>
                <a:spcPct val="114000"/>
              </a:lnSpc>
              <a:spcBef>
                <a:spcPct val="0"/>
              </a:spcBef>
              <a:buNone/>
              <a:defRPr/>
            </a:pPr>
            <a:endParaRPr lang="en-US" sz="2800" dirty="0"/>
          </a:p>
        </p:txBody>
      </p:sp>
      <p:pic>
        <p:nvPicPr>
          <p:cNvPr id="6" name="Graphic 5" descr="Head with gears">
            <a:extLst>
              <a:ext uri="{FF2B5EF4-FFF2-40B4-BE49-F238E27FC236}">
                <a16:creationId xmlns:a16="http://schemas.microsoft.com/office/drawing/2014/main" id="{5E5ED79D-C03B-440E-B92D-012EC82D93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84029" y="1729577"/>
            <a:ext cx="3721331" cy="3721331"/>
          </a:xfrm>
          <a:prstGeom prst="rect">
            <a:avLst/>
          </a:prstGeom>
        </p:spPr>
      </p:pic>
      <p:pic>
        <p:nvPicPr>
          <p:cNvPr id="8" name="Graphic 7" descr="Help">
            <a:extLst>
              <a:ext uri="{FF2B5EF4-FFF2-40B4-BE49-F238E27FC236}">
                <a16:creationId xmlns:a16="http://schemas.microsoft.com/office/drawing/2014/main" id="{B2E6B66D-3FDA-4EE9-9A75-0219FDFEE04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35713" y="4714415"/>
            <a:ext cx="1281372" cy="1281372"/>
          </a:xfrm>
          <a:prstGeom prst="rect">
            <a:avLst/>
          </a:prstGeom>
        </p:spPr>
      </p:pic>
      <p:pic>
        <p:nvPicPr>
          <p:cNvPr id="10" name="Graphic 9" descr="Question mark">
            <a:extLst>
              <a:ext uri="{FF2B5EF4-FFF2-40B4-BE49-F238E27FC236}">
                <a16:creationId xmlns:a16="http://schemas.microsoft.com/office/drawing/2014/main" id="{1BD4CF22-C2E1-4278-81A4-550504EC031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51138" y="1780022"/>
            <a:ext cx="2921924" cy="2921924"/>
          </a:xfrm>
          <a:prstGeom prst="rect">
            <a:avLst/>
          </a:prstGeom>
        </p:spPr>
      </p:pic>
      <p:pic>
        <p:nvPicPr>
          <p:cNvPr id="13" name="Graphic 12" descr="Lightbulb">
            <a:extLst>
              <a:ext uri="{FF2B5EF4-FFF2-40B4-BE49-F238E27FC236}">
                <a16:creationId xmlns:a16="http://schemas.microsoft.com/office/drawing/2014/main" id="{2E554888-26F4-43E9-8AD6-71A1A9063F9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491428" y="4471971"/>
            <a:ext cx="2111433" cy="2111433"/>
          </a:xfrm>
          <a:prstGeom prst="rect">
            <a:avLst/>
          </a:prstGeom>
        </p:spPr>
      </p:pic>
      <p:pic>
        <p:nvPicPr>
          <p:cNvPr id="15" name="Graphic 14" descr="Questions">
            <a:extLst>
              <a:ext uri="{FF2B5EF4-FFF2-40B4-BE49-F238E27FC236}">
                <a16:creationId xmlns:a16="http://schemas.microsoft.com/office/drawing/2014/main" id="{5CE11B5D-E49F-495F-8253-D41B6C5DEF5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051189" y="2142283"/>
            <a:ext cx="2516679" cy="2516679"/>
          </a:xfrm>
          <a:prstGeom prst="rect">
            <a:avLst/>
          </a:prstGeom>
        </p:spPr>
      </p:pic>
      <p:pic>
        <p:nvPicPr>
          <p:cNvPr id="17" name="Graphic 16" descr="Person with idea">
            <a:extLst>
              <a:ext uri="{FF2B5EF4-FFF2-40B4-BE49-F238E27FC236}">
                <a16:creationId xmlns:a16="http://schemas.microsoft.com/office/drawing/2014/main" id="{28CE1DC1-7095-446A-9665-92F10F67A8E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883031" y="4546351"/>
            <a:ext cx="2111433" cy="2111433"/>
          </a:xfrm>
          <a:prstGeom prst="rect">
            <a:avLst/>
          </a:prstGeom>
        </p:spPr>
      </p:pic>
      <p:pic>
        <p:nvPicPr>
          <p:cNvPr id="19" name="Graphic 18" descr="Customer review">
            <a:extLst>
              <a:ext uri="{FF2B5EF4-FFF2-40B4-BE49-F238E27FC236}">
                <a16:creationId xmlns:a16="http://schemas.microsoft.com/office/drawing/2014/main" id="{E0BB57E0-C33A-4E04-A002-6F5CE92276E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31718" y="4546351"/>
            <a:ext cx="2111433" cy="2111433"/>
          </a:xfrm>
          <a:prstGeom prst="rect">
            <a:avLst/>
          </a:prstGeom>
        </p:spPr>
      </p:pic>
      <p:pic>
        <p:nvPicPr>
          <p:cNvPr id="20" name="Picture 19">
            <a:extLst>
              <a:ext uri="{FF2B5EF4-FFF2-40B4-BE49-F238E27FC236}">
                <a16:creationId xmlns:a16="http://schemas.microsoft.com/office/drawing/2014/main" id="{742E1F18-8D27-4BFF-BB5C-9B9376922DE9}"/>
              </a:ext>
            </a:extLst>
          </p:cNvPr>
          <p:cNvPicPr>
            <a:picLocks noChangeAspect="1"/>
          </p:cNvPicPr>
          <p:nvPr/>
        </p:nvPicPr>
        <p:blipFill>
          <a:blip r:embed="rId17">
            <a:duotone>
              <a:schemeClr val="accent5">
                <a:shade val="45000"/>
                <a:satMod val="135000"/>
              </a:schemeClr>
              <a:prstClr val="white"/>
            </a:duotone>
          </a:blip>
          <a:stretch>
            <a:fillRect/>
          </a:stretch>
        </p:blipFill>
        <p:spPr>
          <a:xfrm>
            <a:off x="426512" y="1999211"/>
            <a:ext cx="1280271" cy="1286367"/>
          </a:xfrm>
          <a:prstGeom prst="rect">
            <a:avLst/>
          </a:prstGeom>
        </p:spPr>
      </p:pic>
      <p:sp>
        <p:nvSpPr>
          <p:cNvPr id="21" name="Slide Number Placeholder 20">
            <a:extLst>
              <a:ext uri="{FF2B5EF4-FFF2-40B4-BE49-F238E27FC236}">
                <a16:creationId xmlns:a16="http://schemas.microsoft.com/office/drawing/2014/main" id="{AC8F3B74-BB04-43A8-B3F4-FCC425CC4C95}"/>
              </a:ext>
            </a:extLst>
          </p:cNvPr>
          <p:cNvSpPr>
            <a:spLocks noGrp="1"/>
          </p:cNvSpPr>
          <p:nvPr>
            <p:ph type="sldNum" sz="quarter" idx="12"/>
          </p:nvPr>
        </p:nvSpPr>
        <p:spPr/>
        <p:txBody>
          <a:bodyPr/>
          <a:lstStyle/>
          <a:p>
            <a:fld id="{67F407DC-A644-45CB-B884-798FA6D041A6}" type="slidenum">
              <a:rPr lang="en-US" smtClean="0"/>
              <a:t>24</a:t>
            </a:fld>
            <a:endParaRPr lang="en-US" dirty="0"/>
          </a:p>
        </p:txBody>
      </p:sp>
    </p:spTree>
    <p:extLst>
      <p:ext uri="{BB962C8B-B14F-4D97-AF65-F5344CB8AC3E}">
        <p14:creationId xmlns:p14="http://schemas.microsoft.com/office/powerpoint/2010/main" val="667620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50"/>
          </a:solidFill>
        </p:spPr>
        <p:txBody>
          <a:bodyPr/>
          <a:lstStyle/>
          <a:p>
            <a:pPr algn="ctr"/>
            <a:r>
              <a:rPr lang="en-US" b="1" dirty="0">
                <a:solidFill>
                  <a:schemeClr val="bg1"/>
                </a:solidFill>
                <a:latin typeface="Calibri" panose="020F0502020204030204" pitchFamily="34" charset="0"/>
              </a:rPr>
              <a:t> Additional Questions &amp; Resources</a:t>
            </a:r>
          </a:p>
        </p:txBody>
      </p:sp>
      <p:sp>
        <p:nvSpPr>
          <p:cNvPr id="3" name="Content Placeholder 2"/>
          <p:cNvSpPr>
            <a:spLocks noGrp="1"/>
          </p:cNvSpPr>
          <p:nvPr>
            <p:ph idx="1"/>
          </p:nvPr>
        </p:nvSpPr>
        <p:spPr>
          <a:xfrm>
            <a:off x="838200" y="1825625"/>
            <a:ext cx="10515599" cy="4351338"/>
          </a:xfrm>
        </p:spPr>
        <p:txBody>
          <a:bodyPr>
            <a:normAutofit/>
          </a:bodyPr>
          <a:lstStyle/>
          <a:p>
            <a:pPr marL="0" indent="0" algn="ctr">
              <a:buNone/>
            </a:pPr>
            <a:r>
              <a:rPr lang="en-US" dirty="0"/>
              <a:t>If you have any questions, please send an email to:</a:t>
            </a:r>
            <a:endParaRPr lang="en-US" sz="2800" dirty="0">
              <a:hlinkClick r:id="rId3"/>
            </a:endParaRPr>
          </a:p>
          <a:p>
            <a:pPr marL="457200" lvl="1" indent="0" algn="ctr">
              <a:buNone/>
            </a:pPr>
            <a:r>
              <a:rPr lang="en-US" sz="2800" dirty="0">
                <a:hlinkClick r:id="rId3"/>
              </a:rPr>
              <a:t>MDHHS-MSA-COVID19@michigan.gov</a:t>
            </a:r>
            <a:r>
              <a:rPr lang="en-US" sz="2800" dirty="0"/>
              <a:t> </a:t>
            </a:r>
          </a:p>
          <a:p>
            <a:pPr marL="457200" lvl="1" indent="0" algn="ctr">
              <a:buNone/>
            </a:pPr>
            <a:endParaRPr lang="en-US" sz="2800" dirty="0"/>
          </a:p>
          <a:p>
            <a:pPr marL="457200" lvl="1" indent="0" algn="ctr">
              <a:buNone/>
            </a:pPr>
            <a:r>
              <a:rPr lang="en-US" sz="2800" dirty="0"/>
              <a:t>Resources: </a:t>
            </a:r>
          </a:p>
          <a:p>
            <a:pPr marL="457200" lvl="1" indent="0" algn="ctr">
              <a:buNone/>
            </a:pPr>
            <a:r>
              <a:rPr lang="en-US" sz="2800" dirty="0">
                <a:hlinkClick r:id="rId4"/>
              </a:rPr>
              <a:t>NHSN LTCF COVID-19 Module Webinar Recording</a:t>
            </a:r>
            <a:endParaRPr lang="en-US" sz="2800" dirty="0"/>
          </a:p>
          <a:p>
            <a:pPr marL="457200" lvl="1" indent="0" algn="ctr">
              <a:buNone/>
            </a:pPr>
            <a:r>
              <a:rPr lang="en-US" sz="2800" dirty="0">
                <a:hlinkClick r:id="rId5"/>
              </a:rPr>
              <a:t>NHSN LTCF COVID-19 Module Webinar Slides</a:t>
            </a:r>
            <a:endParaRPr lang="en-US" sz="2800" dirty="0"/>
          </a:p>
          <a:p>
            <a:pPr marL="457200" lvl="1" indent="0" algn="ctr">
              <a:buNone/>
            </a:pPr>
            <a:r>
              <a:rPr lang="en-US" sz="2800" dirty="0">
                <a:hlinkClick r:id="rId6"/>
              </a:rPr>
              <a:t>NHSN LTCF COVID-19 Module Enrollment</a:t>
            </a:r>
            <a:endParaRPr lang="en-US" sz="2800" dirty="0"/>
          </a:p>
          <a:p>
            <a:pPr marL="457200" lvl="1" indent="0" algn="ctr">
              <a:buNone/>
            </a:pPr>
            <a:r>
              <a:rPr lang="en-US" sz="2800" dirty="0">
                <a:hlinkClick r:id="rId7"/>
              </a:rPr>
              <a:t>MI Regional Health Care Coalition</a:t>
            </a:r>
            <a:endParaRPr lang="en-US" sz="2800" dirty="0"/>
          </a:p>
          <a:p>
            <a:pPr marL="457200" lvl="1" indent="0" algn="ctr">
              <a:buNone/>
            </a:pPr>
            <a:r>
              <a:rPr lang="en-US" sz="2800" dirty="0">
                <a:hlinkClick r:id="rId7"/>
              </a:rPr>
              <a:t>MI SNF COVID-19 Reporting Instructions</a:t>
            </a:r>
            <a:endParaRPr lang="en-US" sz="2800" dirty="0"/>
          </a:p>
          <a:p>
            <a:pPr marL="457200" lvl="1" indent="0" algn="ctr">
              <a:buNone/>
            </a:pPr>
            <a:endParaRPr lang="en-US" sz="2800" dirty="0"/>
          </a:p>
          <a:p>
            <a:pPr marL="457200" lvl="1" indent="0" algn="ctr">
              <a:buNone/>
            </a:pPr>
            <a:endParaRPr lang="en-US" sz="2800" dirty="0"/>
          </a:p>
        </p:txBody>
      </p:sp>
      <p:sp>
        <p:nvSpPr>
          <p:cNvPr id="4" name="Slide Number Placeholder 3">
            <a:extLst>
              <a:ext uri="{FF2B5EF4-FFF2-40B4-BE49-F238E27FC236}">
                <a16:creationId xmlns:a16="http://schemas.microsoft.com/office/drawing/2014/main" id="{86DD4468-D00A-4EC5-94CE-ACEC3846A5BB}"/>
              </a:ext>
            </a:extLst>
          </p:cNvPr>
          <p:cNvSpPr>
            <a:spLocks noGrp="1"/>
          </p:cNvSpPr>
          <p:nvPr>
            <p:ph type="sldNum" sz="quarter" idx="12"/>
          </p:nvPr>
        </p:nvSpPr>
        <p:spPr/>
        <p:txBody>
          <a:bodyPr/>
          <a:lstStyle/>
          <a:p>
            <a:fld id="{67F407DC-A644-45CB-B884-798FA6D041A6}" type="slidenum">
              <a:rPr lang="en-US" smtClean="0"/>
              <a:t>25</a:t>
            </a:fld>
            <a:endParaRPr lang="en-US" dirty="0"/>
          </a:p>
        </p:txBody>
      </p:sp>
    </p:spTree>
    <p:extLst>
      <p:ext uri="{BB962C8B-B14F-4D97-AF65-F5344CB8AC3E}">
        <p14:creationId xmlns:p14="http://schemas.microsoft.com/office/powerpoint/2010/main" val="17842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622CC8-FFBE-4DFD-8CCD-C4BA41493296}"/>
              </a:ext>
            </a:extLst>
          </p:cNvPr>
          <p:cNvPicPr>
            <a:picLocks noChangeAspect="1"/>
          </p:cNvPicPr>
          <p:nvPr/>
        </p:nvPicPr>
        <p:blipFill>
          <a:blip r:embed="rId3"/>
          <a:stretch>
            <a:fillRect/>
          </a:stretch>
        </p:blipFill>
        <p:spPr>
          <a:xfrm>
            <a:off x="4530181" y="2288223"/>
            <a:ext cx="7209880" cy="3736340"/>
          </a:xfrm>
          <a:prstGeom prst="rect">
            <a:avLst/>
          </a:prstGeom>
        </p:spPr>
      </p:pic>
      <p:sp>
        <p:nvSpPr>
          <p:cNvPr id="2" name="Title 1">
            <a:extLst>
              <a:ext uri="{FF2B5EF4-FFF2-40B4-BE49-F238E27FC236}">
                <a16:creationId xmlns:a16="http://schemas.microsoft.com/office/drawing/2014/main" id="{E46AD7D6-9400-4AF0-ACF3-3B7E88582610}"/>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D2C0AA06-DFAC-4B8F-8C6B-54898EC7BC3B}"/>
              </a:ext>
            </a:extLst>
          </p:cNvPr>
          <p:cNvSpPr>
            <a:spLocks noGrp="1"/>
          </p:cNvSpPr>
          <p:nvPr>
            <p:ph idx="1"/>
          </p:nvPr>
        </p:nvSpPr>
        <p:spPr>
          <a:xfrm>
            <a:off x="838201" y="1825625"/>
            <a:ext cx="3721099" cy="4351338"/>
          </a:xfrm>
        </p:spPr>
        <p:txBody>
          <a:bodyPr>
            <a:normAutofit/>
          </a:bodyPr>
          <a:lstStyle/>
          <a:p>
            <a:r>
              <a:rPr lang="en-US" sz="2400" dirty="0"/>
              <a:t>Please keep microphone on your computer or phone on mute</a:t>
            </a:r>
          </a:p>
          <a:p>
            <a:r>
              <a:rPr lang="en-US" sz="2400" dirty="0"/>
              <a:t>Participants will be able to submit questions throughout the webinar within the chat function of Teams. </a:t>
            </a:r>
          </a:p>
          <a:p>
            <a:r>
              <a:rPr lang="en-US" sz="2400" dirty="0"/>
              <a:t>Questions will be addressed at the end of the presentation.</a:t>
            </a:r>
          </a:p>
        </p:txBody>
      </p:sp>
      <p:sp>
        <p:nvSpPr>
          <p:cNvPr id="4" name="Slide Number Placeholder 3">
            <a:extLst>
              <a:ext uri="{FF2B5EF4-FFF2-40B4-BE49-F238E27FC236}">
                <a16:creationId xmlns:a16="http://schemas.microsoft.com/office/drawing/2014/main" id="{7EB96216-8422-4743-BE83-F50673F0EBDF}"/>
              </a:ext>
            </a:extLst>
          </p:cNvPr>
          <p:cNvSpPr>
            <a:spLocks noGrp="1"/>
          </p:cNvSpPr>
          <p:nvPr>
            <p:ph type="sldNum" sz="quarter" idx="12"/>
          </p:nvPr>
        </p:nvSpPr>
        <p:spPr/>
        <p:txBody>
          <a:bodyPr/>
          <a:lstStyle/>
          <a:p>
            <a:fld id="{67F407DC-A644-45CB-B884-798FA6D041A6}" type="slidenum">
              <a:rPr lang="en-US" smtClean="0"/>
              <a:t>3</a:t>
            </a:fld>
            <a:endParaRPr lang="en-US" dirty="0"/>
          </a:p>
        </p:txBody>
      </p:sp>
      <p:sp>
        <p:nvSpPr>
          <p:cNvPr id="5" name="Title 1">
            <a:extLst>
              <a:ext uri="{FF2B5EF4-FFF2-40B4-BE49-F238E27FC236}">
                <a16:creationId xmlns:a16="http://schemas.microsoft.com/office/drawing/2014/main" id="{19AA19A9-75AE-499F-AF6B-BFC0AF043799}"/>
              </a:ext>
            </a:extLst>
          </p:cNvPr>
          <p:cNvSpPr txBox="1">
            <a:spLocks/>
          </p:cNvSpPr>
          <p:nvPr/>
        </p:nvSpPr>
        <p:spPr>
          <a:xfrm>
            <a:off x="841248" y="365760"/>
            <a:ext cx="10515600" cy="1325880"/>
          </a:xfrm>
          <a:prstGeom prst="rect">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b="1" dirty="0">
                <a:solidFill>
                  <a:schemeClr val="bg1"/>
                </a:solidFill>
                <a:latin typeface="+mn-lt"/>
              </a:rPr>
              <a:t>Webinar Information </a:t>
            </a:r>
          </a:p>
        </p:txBody>
      </p:sp>
    </p:spTree>
    <p:extLst>
      <p:ext uri="{BB962C8B-B14F-4D97-AF65-F5344CB8AC3E}">
        <p14:creationId xmlns:p14="http://schemas.microsoft.com/office/powerpoint/2010/main" val="3640333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7698060-02F4-4632-9EDA-19E6E1B3E303}"/>
              </a:ext>
            </a:extLst>
          </p:cNvPr>
          <p:cNvSpPr>
            <a:spLocks noGrp="1"/>
          </p:cNvSpPr>
          <p:nvPr>
            <p:ph type="title"/>
          </p:nvPr>
        </p:nvSpPr>
        <p:spPr>
          <a:xfrm>
            <a:off x="841248" y="365760"/>
            <a:ext cx="10515600" cy="1325880"/>
          </a:xfrm>
          <a:solidFill>
            <a:srgbClr val="00B050"/>
          </a:solidFill>
        </p:spPr>
        <p:txBody>
          <a:bodyPr>
            <a:noAutofit/>
          </a:bodyPr>
          <a:lstStyle/>
          <a:p>
            <a:pPr algn="ctr"/>
            <a:r>
              <a:rPr lang="en-US" altLang="en-US" b="1" dirty="0">
                <a:solidFill>
                  <a:schemeClr val="bg1"/>
                </a:solidFill>
                <a:latin typeface="+mn-lt"/>
              </a:rPr>
              <a:t>Agenda</a:t>
            </a:r>
          </a:p>
        </p:txBody>
      </p:sp>
      <p:sp>
        <p:nvSpPr>
          <p:cNvPr id="6149" name="Slide Number Placeholder 1">
            <a:extLst>
              <a:ext uri="{FF2B5EF4-FFF2-40B4-BE49-F238E27FC236}">
                <a16:creationId xmlns:a16="http://schemas.microsoft.com/office/drawing/2014/main" id="{0437E56E-FB75-4101-8907-7E9944C7796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42BC382-EB87-4B22-A1E6-64E83B9F5694}" type="slidenum">
              <a:rPr lang="en-US" altLang="en-US" sz="1200">
                <a:solidFill>
                  <a:srgbClr val="898989"/>
                </a:solidFill>
                <a:latin typeface="Georgia" panose="02040502050405020303" pitchFamily="18" charset="0"/>
              </a:rPr>
              <a:pPr>
                <a:spcBef>
                  <a:spcPct val="0"/>
                </a:spcBef>
                <a:buFontTx/>
                <a:buNone/>
              </a:pPr>
              <a:t>4</a:t>
            </a:fld>
            <a:endParaRPr lang="en-US" altLang="en-US" sz="1200" dirty="0">
              <a:solidFill>
                <a:srgbClr val="898989"/>
              </a:solidFill>
              <a:latin typeface="Georgia" panose="02040502050405020303" pitchFamily="18" charset="0"/>
            </a:endParaRPr>
          </a:p>
        </p:txBody>
      </p:sp>
      <p:sp>
        <p:nvSpPr>
          <p:cNvPr id="3" name="Content Placeholder 2">
            <a:extLst>
              <a:ext uri="{FF2B5EF4-FFF2-40B4-BE49-F238E27FC236}">
                <a16:creationId xmlns:a16="http://schemas.microsoft.com/office/drawing/2014/main" id="{74C1E71F-A390-4B3C-B5AF-1A6D8EDAC92C}"/>
              </a:ext>
            </a:extLst>
          </p:cNvPr>
          <p:cNvSpPr>
            <a:spLocks noGrp="1"/>
          </p:cNvSpPr>
          <p:nvPr>
            <p:ph idx="1"/>
          </p:nvPr>
        </p:nvSpPr>
        <p:spPr>
          <a:xfrm>
            <a:off x="838200" y="2040834"/>
            <a:ext cx="10515600" cy="3909391"/>
          </a:xfrm>
        </p:spPr>
        <p:txBody>
          <a:bodyPr>
            <a:noAutofit/>
          </a:bodyPr>
          <a:lstStyle/>
          <a:p>
            <a:pPr marL="514350" indent="-514350">
              <a:spcBef>
                <a:spcPct val="0"/>
              </a:spcBef>
              <a:spcAft>
                <a:spcPts val="1200"/>
              </a:spcAft>
              <a:buAutoNum type="arabicPeriod"/>
              <a:defRPr/>
            </a:pPr>
            <a:r>
              <a:rPr lang="en-US" altLang="en-US" dirty="0"/>
              <a:t>Introductions </a:t>
            </a:r>
          </a:p>
          <a:p>
            <a:pPr marL="514350" indent="-514350">
              <a:spcBef>
                <a:spcPct val="0"/>
              </a:spcBef>
              <a:spcAft>
                <a:spcPts val="1200"/>
              </a:spcAft>
              <a:buAutoNum type="arabicPeriod"/>
              <a:defRPr/>
            </a:pPr>
            <a:r>
              <a:rPr lang="en-US" altLang="en-US" dirty="0" err="1"/>
              <a:t>EMResource</a:t>
            </a:r>
            <a:r>
              <a:rPr lang="en-US" altLang="en-US" dirty="0"/>
              <a:t> Overview</a:t>
            </a:r>
          </a:p>
          <a:p>
            <a:pPr marL="514350" indent="-514350">
              <a:spcBef>
                <a:spcPct val="0"/>
              </a:spcBef>
              <a:spcAft>
                <a:spcPts val="1200"/>
              </a:spcAft>
              <a:buAutoNum type="arabicPeriod"/>
              <a:defRPr/>
            </a:pPr>
            <a:r>
              <a:rPr lang="en-US" altLang="en-US" dirty="0"/>
              <a:t>COVID-19 Daily LTC NHSN Report Overview</a:t>
            </a:r>
          </a:p>
          <a:p>
            <a:pPr marL="514350" indent="-514350">
              <a:spcBef>
                <a:spcPct val="0"/>
              </a:spcBef>
              <a:spcAft>
                <a:spcPts val="1200"/>
              </a:spcAft>
              <a:buAutoNum type="arabicPeriod"/>
              <a:defRPr/>
            </a:pPr>
            <a:r>
              <a:rPr lang="en-US" altLang="en-US" dirty="0"/>
              <a:t>COVID-19 Daily LTC State of MI (SOM) Report Overview</a:t>
            </a:r>
          </a:p>
          <a:p>
            <a:pPr marL="514350" indent="-514350">
              <a:spcBef>
                <a:spcPct val="0"/>
              </a:spcBef>
              <a:spcAft>
                <a:spcPts val="1200"/>
              </a:spcAft>
              <a:buAutoNum type="arabicPeriod"/>
              <a:defRPr/>
            </a:pPr>
            <a:r>
              <a:rPr lang="en-US" altLang="en-US" dirty="0"/>
              <a:t>Transmission of Data to NHSN</a:t>
            </a:r>
          </a:p>
          <a:p>
            <a:pPr marL="514350" indent="-514350">
              <a:spcBef>
                <a:spcPct val="0"/>
              </a:spcBef>
              <a:spcAft>
                <a:spcPts val="1200"/>
              </a:spcAft>
              <a:buAutoNum type="arabicPeriod"/>
              <a:defRPr/>
            </a:pPr>
            <a:r>
              <a:rPr lang="en-US" altLang="en-US" dirty="0"/>
              <a:t>Publication of Data</a:t>
            </a:r>
          </a:p>
          <a:p>
            <a:pPr marL="514350" indent="-514350">
              <a:spcBef>
                <a:spcPct val="0"/>
              </a:spcBef>
              <a:spcAft>
                <a:spcPts val="1200"/>
              </a:spcAft>
              <a:buAutoNum type="arabicPeriod"/>
              <a:defRPr/>
            </a:pPr>
            <a:r>
              <a:rPr lang="en-US" altLang="en-US" dirty="0"/>
              <a:t>Questions and Answers</a:t>
            </a:r>
            <a:endParaRPr lang="en-US" dirty="0"/>
          </a:p>
        </p:txBody>
      </p:sp>
    </p:spTree>
    <p:extLst>
      <p:ext uri="{BB962C8B-B14F-4D97-AF65-F5344CB8AC3E}">
        <p14:creationId xmlns:p14="http://schemas.microsoft.com/office/powerpoint/2010/main" val="62552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Presenters</a:t>
            </a:r>
          </a:p>
        </p:txBody>
      </p:sp>
      <p:graphicFrame>
        <p:nvGraphicFramePr>
          <p:cNvPr id="5" name="Table 5">
            <a:extLst>
              <a:ext uri="{FF2B5EF4-FFF2-40B4-BE49-F238E27FC236}">
                <a16:creationId xmlns:a16="http://schemas.microsoft.com/office/drawing/2014/main" id="{7BA24443-1544-408D-AD0D-184A15DEA84D}"/>
              </a:ext>
            </a:extLst>
          </p:cNvPr>
          <p:cNvGraphicFramePr>
            <a:graphicFrameLocks noGrp="1"/>
          </p:cNvGraphicFramePr>
          <p:nvPr>
            <p:ph idx="1"/>
            <p:extLst>
              <p:ext uri="{D42A27DB-BD31-4B8C-83A1-F6EECF244321}">
                <p14:modId xmlns:p14="http://schemas.microsoft.com/office/powerpoint/2010/main" val="4178062529"/>
              </p:ext>
            </p:extLst>
          </p:nvPr>
        </p:nvGraphicFramePr>
        <p:xfrm>
          <a:off x="838200" y="2723681"/>
          <a:ext cx="10515600" cy="2600311"/>
        </p:xfrm>
        <a:graphic>
          <a:graphicData uri="http://schemas.openxmlformats.org/drawingml/2006/table">
            <a:tbl>
              <a:tblPr firstRow="1" bandRow="1">
                <a:tableStyleId>{2D5ABB26-0587-4C30-8999-92F81FD0307C}</a:tableStyleId>
              </a:tblPr>
              <a:tblGrid>
                <a:gridCol w="5257800">
                  <a:extLst>
                    <a:ext uri="{9D8B030D-6E8A-4147-A177-3AD203B41FA5}">
                      <a16:colId xmlns:a16="http://schemas.microsoft.com/office/drawing/2014/main" val="884215578"/>
                    </a:ext>
                  </a:extLst>
                </a:gridCol>
                <a:gridCol w="5257800">
                  <a:extLst>
                    <a:ext uri="{9D8B030D-6E8A-4147-A177-3AD203B41FA5}">
                      <a16:colId xmlns:a16="http://schemas.microsoft.com/office/drawing/2014/main" val="2683309304"/>
                    </a:ext>
                  </a:extLst>
                </a:gridCol>
              </a:tblGrid>
              <a:tr h="1476376">
                <a:tc>
                  <a:txBody>
                    <a:bodyPr/>
                    <a:lstStyle/>
                    <a:p>
                      <a:pPr algn="ctr"/>
                      <a:r>
                        <a:rPr lang="en-US" b="1" dirty="0"/>
                        <a:t>L. Alisyn Crawford, Esq. </a:t>
                      </a:r>
                    </a:p>
                    <a:p>
                      <a:pPr algn="ctr"/>
                      <a:r>
                        <a:rPr lang="en-US" dirty="0"/>
                        <a:t>Policy Specialist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Medicaid Long-Term Care Services and Support</a:t>
                      </a:r>
                    </a:p>
                    <a:p>
                      <a:pPr algn="ctr"/>
                      <a:endParaRPr lang="en-US" dirty="0"/>
                    </a:p>
                  </a:txBody>
                  <a:tcPr/>
                </a:tc>
                <a:tc>
                  <a:txBody>
                    <a:bodyPr/>
                    <a:lstStyle/>
                    <a:p>
                      <a:pPr algn="ctr"/>
                      <a:r>
                        <a:rPr lang="en-US" b="1" dirty="0"/>
                        <a:t>Karen Everhart, </a:t>
                      </a:r>
                      <a:r>
                        <a:rPr lang="en-US" sz="1800" b="1" kern="1200" dirty="0">
                          <a:solidFill>
                            <a:schemeClr val="tx1"/>
                          </a:solidFill>
                          <a:effectLst/>
                          <a:latin typeface="+mn-lt"/>
                          <a:ea typeface="+mn-ea"/>
                          <a:cs typeface="+mn-cs"/>
                        </a:rPr>
                        <a:t>BSW, CCM, MPA</a:t>
                      </a:r>
                      <a:endParaRPr lang="en-US" b="1" dirty="0"/>
                    </a:p>
                    <a:p>
                      <a:pPr algn="ctr"/>
                      <a:r>
                        <a:rPr lang="en-US" dirty="0"/>
                        <a:t>Policy Specialist</a:t>
                      </a:r>
                    </a:p>
                    <a:p>
                      <a:pPr algn="ctr"/>
                      <a:r>
                        <a:rPr lang="en-US" dirty="0"/>
                        <a:t>Medicaid Long-Term Care Services and Support</a:t>
                      </a:r>
                    </a:p>
                  </a:txBody>
                  <a:tcPr/>
                </a:tc>
                <a:extLst>
                  <a:ext uri="{0D108BD9-81ED-4DB2-BD59-A6C34878D82A}">
                    <a16:rowId xmlns:a16="http://schemas.microsoft.com/office/drawing/2014/main" val="3351584589"/>
                  </a:ext>
                </a:extLst>
              </a:tr>
              <a:tr h="1123935">
                <a:tc>
                  <a:txBody>
                    <a:bodyPr/>
                    <a:lstStyle/>
                    <a:p>
                      <a:pPr algn="ctr"/>
                      <a:r>
                        <a:rPr lang="en-US" b="1" dirty="0"/>
                        <a:t>Katie Commey, MPH</a:t>
                      </a:r>
                    </a:p>
                    <a:p>
                      <a:pPr algn="ctr"/>
                      <a:r>
                        <a:rPr lang="en-US" dirty="0"/>
                        <a:t>Departmental Specialist</a:t>
                      </a:r>
                    </a:p>
                    <a:p>
                      <a:pPr algn="ctr"/>
                      <a:r>
                        <a:rPr lang="en-US" dirty="0"/>
                        <a:t>Office of Strategic Partnerships</a:t>
                      </a:r>
                    </a:p>
                  </a:txBody>
                  <a:tcPr/>
                </a:tc>
                <a:tc>
                  <a:txBody>
                    <a:bodyPr/>
                    <a:lstStyle/>
                    <a:p>
                      <a:pPr algn="ctr"/>
                      <a:r>
                        <a:rPr lang="en-US" b="1" dirty="0"/>
                        <a:t>Lynn Hicks </a:t>
                      </a:r>
                    </a:p>
                    <a:p>
                      <a:pPr algn="ctr"/>
                      <a:r>
                        <a:rPr lang="en-US" dirty="0"/>
                        <a:t>Departmental Analyst</a:t>
                      </a:r>
                    </a:p>
                    <a:p>
                      <a:pPr algn="ctr"/>
                      <a:r>
                        <a:rPr lang="en-US" dirty="0"/>
                        <a:t>Medicaid Provider Relations </a:t>
                      </a:r>
                    </a:p>
                  </a:txBody>
                  <a:tcPr/>
                </a:tc>
                <a:extLst>
                  <a:ext uri="{0D108BD9-81ED-4DB2-BD59-A6C34878D82A}">
                    <a16:rowId xmlns:a16="http://schemas.microsoft.com/office/drawing/2014/main" val="2706559735"/>
                  </a:ext>
                </a:extLst>
              </a:tr>
            </a:tbl>
          </a:graphicData>
        </a:graphic>
      </p:graphicFrame>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F407DC-A644-45CB-B884-798FA6D041A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1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a:solidFill>
                  <a:schemeClr val="bg1"/>
                </a:solidFill>
                <a:latin typeface="Calibri" panose="020F0502020204030204" pitchFamily="34" charset="0"/>
              </a:rPr>
              <a:t>SNF COVID-19 Reporting</a:t>
            </a:r>
          </a:p>
        </p:txBody>
      </p:sp>
      <p:sp>
        <p:nvSpPr>
          <p:cNvPr id="3" name="Content Placeholder 2">
            <a:extLst>
              <a:ext uri="{FF2B5EF4-FFF2-40B4-BE49-F238E27FC236}">
                <a16:creationId xmlns:a16="http://schemas.microsoft.com/office/drawing/2014/main" id="{5913E079-95D2-4B2E-BBAA-B7E142B3E96A}"/>
              </a:ext>
            </a:extLst>
          </p:cNvPr>
          <p:cNvSpPr>
            <a:spLocks noGrp="1"/>
          </p:cNvSpPr>
          <p:nvPr>
            <p:ph idx="1"/>
          </p:nvPr>
        </p:nvSpPr>
        <p:spPr>
          <a:xfrm>
            <a:off x="838200" y="2011680"/>
            <a:ext cx="10515600" cy="4325112"/>
          </a:xfrm>
        </p:spPr>
        <p:txBody>
          <a:bodyPr>
            <a:noAutofit/>
          </a:bodyPr>
          <a:lstStyle/>
          <a:p>
            <a:pPr marL="0" indent="0">
              <a:spcBef>
                <a:spcPts val="0"/>
              </a:spcBef>
              <a:buNone/>
            </a:pPr>
            <a:r>
              <a:rPr lang="en-US" dirty="0"/>
              <a:t>Meets reporting requirements outlined in Executive Order 20-95 </a:t>
            </a:r>
          </a:p>
          <a:p>
            <a:pPr marL="0" indent="0">
              <a:spcBef>
                <a:spcPts val="0"/>
              </a:spcBef>
              <a:buNone/>
            </a:pPr>
            <a:endParaRPr lang="en-US" sz="2000" dirty="0"/>
          </a:p>
          <a:p>
            <a:pPr marL="0" indent="0">
              <a:spcBef>
                <a:spcPts val="0"/>
              </a:spcBef>
              <a:buNone/>
            </a:pPr>
            <a:r>
              <a:rPr lang="en-US" dirty="0"/>
              <a:t>Provide data to monitor the impact of COVID-19 in SNFs in Michigan.</a:t>
            </a:r>
          </a:p>
          <a:p>
            <a:pPr marL="0" indent="0">
              <a:lnSpc>
                <a:spcPct val="100000"/>
              </a:lnSpc>
              <a:spcBef>
                <a:spcPts val="0"/>
              </a:spcBef>
              <a:buNone/>
            </a:pPr>
            <a:endParaRPr lang="en-US" sz="2000" dirty="0"/>
          </a:p>
          <a:p>
            <a:pPr marL="0" indent="0">
              <a:spcBef>
                <a:spcPts val="0"/>
              </a:spcBef>
              <a:buNone/>
            </a:pPr>
            <a:r>
              <a:rPr lang="en-US" dirty="0"/>
              <a:t>Provide the State of Michigan/MDHHS with insight to help facilities manage COVID-19 cases (respond to your staffing and supply needs.)</a:t>
            </a:r>
          </a:p>
          <a:p>
            <a:pPr marL="0" indent="0">
              <a:buNone/>
            </a:pPr>
            <a:endParaRPr lang="en-US" sz="1100" dirty="0"/>
          </a:p>
          <a:p>
            <a:pPr marL="0" indent="0">
              <a:buNone/>
            </a:pPr>
            <a:r>
              <a:rPr lang="en-US" dirty="0"/>
              <a:t>Transitioned </a:t>
            </a:r>
            <a:r>
              <a:rPr lang="en-US" dirty="0" err="1"/>
              <a:t>EMResource</a:t>
            </a:r>
            <a:r>
              <a:rPr lang="en-US" dirty="0"/>
              <a:t> Events on May 22, 2020 in order to: </a:t>
            </a:r>
            <a:endParaRPr lang="en-US" sz="1400" dirty="0"/>
          </a:p>
          <a:p>
            <a:pPr lvl="1"/>
            <a:r>
              <a:rPr lang="en-US" dirty="0"/>
              <a:t>Fulfill submission requirements at both Federal (CMS/CDC/NHSN) and state (MDHHS) levels in a consistent manner.</a:t>
            </a:r>
            <a:endParaRPr lang="en-US" sz="1000" dirty="0"/>
          </a:p>
          <a:p>
            <a:pPr lvl="1"/>
            <a:r>
              <a:rPr lang="en-US" dirty="0"/>
              <a:t>Reduce duplicate data entry – MDHHS  can upload data to NHSN on behalf of the facility</a:t>
            </a:r>
          </a:p>
          <a:p>
            <a:pPr marL="0" indent="0">
              <a:buNone/>
            </a:pPr>
            <a:endParaRPr lang="en-US" dirty="0"/>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6</a:t>
            </a:fld>
            <a:endParaRPr lang="en-US" dirty="0"/>
          </a:p>
        </p:txBody>
      </p:sp>
    </p:spTree>
    <p:extLst>
      <p:ext uri="{BB962C8B-B14F-4D97-AF65-F5344CB8AC3E}">
        <p14:creationId xmlns:p14="http://schemas.microsoft.com/office/powerpoint/2010/main" val="4230330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err="1">
                <a:solidFill>
                  <a:schemeClr val="bg1"/>
                </a:solidFill>
                <a:latin typeface="Calibri" panose="020F0502020204030204" pitchFamily="34" charset="0"/>
              </a:rPr>
              <a:t>EMResource</a:t>
            </a:r>
            <a:r>
              <a:rPr lang="en-US" b="1" dirty="0">
                <a:solidFill>
                  <a:schemeClr val="bg1"/>
                </a:solidFill>
                <a:latin typeface="Calibri" panose="020F0502020204030204" pitchFamily="34" charset="0"/>
              </a:rPr>
              <a:t> Overview</a:t>
            </a:r>
          </a:p>
        </p:txBody>
      </p:sp>
      <p:sp>
        <p:nvSpPr>
          <p:cNvPr id="3" name="Content Placeholder 2">
            <a:extLst>
              <a:ext uri="{FF2B5EF4-FFF2-40B4-BE49-F238E27FC236}">
                <a16:creationId xmlns:a16="http://schemas.microsoft.com/office/drawing/2014/main" id="{5913E079-95D2-4B2E-BBAA-B7E142B3E96A}"/>
              </a:ext>
            </a:extLst>
          </p:cNvPr>
          <p:cNvSpPr>
            <a:spLocks noGrp="1"/>
          </p:cNvSpPr>
          <p:nvPr>
            <p:ph idx="1"/>
          </p:nvPr>
        </p:nvSpPr>
        <p:spPr>
          <a:xfrm>
            <a:off x="838200" y="2011680"/>
            <a:ext cx="10515600" cy="4325112"/>
          </a:xfrm>
        </p:spPr>
        <p:txBody>
          <a:bodyPr>
            <a:noAutofit/>
          </a:bodyPr>
          <a:lstStyle/>
          <a:p>
            <a:pPr marL="0" indent="0">
              <a:buNone/>
            </a:pPr>
            <a:r>
              <a:rPr lang="en-US" dirty="0"/>
              <a:t>Accessing </a:t>
            </a:r>
            <a:r>
              <a:rPr lang="en-US" dirty="0" err="1"/>
              <a:t>EMResource</a:t>
            </a:r>
            <a:endParaRPr lang="en-US" dirty="0"/>
          </a:p>
          <a:p>
            <a:pPr lvl="1"/>
            <a:r>
              <a:rPr lang="en-US" dirty="0">
                <a:hlinkClick r:id="rId3"/>
              </a:rPr>
              <a:t>https://emresource.juvare.com/login</a:t>
            </a:r>
            <a:endParaRPr lang="en-US" dirty="0"/>
          </a:p>
          <a:p>
            <a:pPr lvl="1"/>
            <a:r>
              <a:rPr lang="en-US" dirty="0"/>
              <a:t>Contact your </a:t>
            </a:r>
            <a:r>
              <a:rPr lang="en-US" dirty="0">
                <a:hlinkClick r:id="rId4"/>
              </a:rPr>
              <a:t>Regional Health Care Coalition </a:t>
            </a:r>
            <a:r>
              <a:rPr lang="en-US" dirty="0"/>
              <a:t>if you experience any access or login issues</a:t>
            </a:r>
          </a:p>
          <a:p>
            <a:pPr marL="0" indent="0">
              <a:buNone/>
            </a:pPr>
            <a:r>
              <a:rPr lang="en-US" dirty="0"/>
              <a:t>Applicable Events: </a:t>
            </a:r>
          </a:p>
          <a:p>
            <a:pPr lvl="1"/>
            <a:r>
              <a:rPr lang="en-US" dirty="0"/>
              <a:t>COVID-19 Daily LTC NHSN Report</a:t>
            </a:r>
          </a:p>
          <a:p>
            <a:pPr lvl="1"/>
            <a:r>
              <a:rPr lang="en-US" dirty="0"/>
              <a:t>COVID-19 Daily LTC SOM Report</a:t>
            </a:r>
          </a:p>
          <a:p>
            <a:pPr marL="0" indent="0">
              <a:buNone/>
            </a:pPr>
            <a:r>
              <a:rPr lang="en-US" dirty="0"/>
              <a:t>Reporting Instructions </a:t>
            </a:r>
          </a:p>
          <a:p>
            <a:pPr lvl="1"/>
            <a:r>
              <a:rPr lang="en-US" dirty="0"/>
              <a:t>Select “Attached File” under the Event Details within </a:t>
            </a:r>
            <a:r>
              <a:rPr lang="en-US" dirty="0" err="1"/>
              <a:t>EMResource</a:t>
            </a:r>
            <a:endParaRPr lang="en-US" dirty="0"/>
          </a:p>
          <a:p>
            <a:pPr lvl="1"/>
            <a:r>
              <a:rPr lang="en-US" dirty="0"/>
              <a:t>On </a:t>
            </a:r>
            <a:r>
              <a:rPr lang="en-US" dirty="0">
                <a:hlinkClick r:id="rId5"/>
              </a:rPr>
              <a:t>MDDHS Medicaid Nursing Facility webpage</a:t>
            </a: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fld id="{67F407DC-A644-45CB-B884-798FA6D041A6}" type="slidenum">
              <a:rPr lang="en-US" smtClean="0"/>
              <a:t>7</a:t>
            </a:fld>
            <a:endParaRPr lang="en-US" dirty="0"/>
          </a:p>
        </p:txBody>
      </p:sp>
    </p:spTree>
    <p:extLst>
      <p:ext uri="{BB962C8B-B14F-4D97-AF65-F5344CB8AC3E}">
        <p14:creationId xmlns:p14="http://schemas.microsoft.com/office/powerpoint/2010/main" val="3181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err="1">
                <a:solidFill>
                  <a:schemeClr val="bg1"/>
                </a:solidFill>
                <a:latin typeface="Calibri" panose="020F0502020204030204" pitchFamily="34" charset="0"/>
              </a:rPr>
              <a:t>EMResource</a:t>
            </a:r>
            <a:r>
              <a:rPr lang="en-US" b="1" dirty="0">
                <a:solidFill>
                  <a:schemeClr val="bg1"/>
                </a:solidFill>
                <a:latin typeface="Calibri" panose="020F0502020204030204" pitchFamily="34" charset="0"/>
              </a:rPr>
              <a:t> Events </a:t>
            </a:r>
          </a:p>
        </p:txBody>
      </p:sp>
      <p:graphicFrame>
        <p:nvGraphicFramePr>
          <p:cNvPr id="5" name="Table 5">
            <a:extLst>
              <a:ext uri="{FF2B5EF4-FFF2-40B4-BE49-F238E27FC236}">
                <a16:creationId xmlns:a16="http://schemas.microsoft.com/office/drawing/2014/main" id="{3D4851FB-EE93-4563-9E15-CAD8B2381983}"/>
              </a:ext>
            </a:extLst>
          </p:cNvPr>
          <p:cNvGraphicFramePr>
            <a:graphicFrameLocks noGrp="1"/>
          </p:cNvGraphicFramePr>
          <p:nvPr>
            <p:ph idx="1"/>
            <p:extLst>
              <p:ext uri="{D42A27DB-BD31-4B8C-83A1-F6EECF244321}">
                <p14:modId xmlns:p14="http://schemas.microsoft.com/office/powerpoint/2010/main" val="100816158"/>
              </p:ext>
            </p:extLst>
          </p:nvPr>
        </p:nvGraphicFramePr>
        <p:xfrm>
          <a:off x="838200" y="1825625"/>
          <a:ext cx="10515597" cy="4557032"/>
        </p:xfrm>
        <a:graphic>
          <a:graphicData uri="http://schemas.openxmlformats.org/drawingml/2006/table">
            <a:tbl>
              <a:tblPr firstRow="1" bandRow="1">
                <a:tableStyleId>{5C22544A-7EE6-4342-B048-85BDC9FD1C3A}</a:tableStyleId>
              </a:tblPr>
              <a:tblGrid>
                <a:gridCol w="2362200">
                  <a:extLst>
                    <a:ext uri="{9D8B030D-6E8A-4147-A177-3AD203B41FA5}">
                      <a16:colId xmlns:a16="http://schemas.microsoft.com/office/drawing/2014/main" val="2095976420"/>
                    </a:ext>
                  </a:extLst>
                </a:gridCol>
                <a:gridCol w="4042064">
                  <a:extLst>
                    <a:ext uri="{9D8B030D-6E8A-4147-A177-3AD203B41FA5}">
                      <a16:colId xmlns:a16="http://schemas.microsoft.com/office/drawing/2014/main" val="2980350226"/>
                    </a:ext>
                  </a:extLst>
                </a:gridCol>
                <a:gridCol w="4111333">
                  <a:extLst>
                    <a:ext uri="{9D8B030D-6E8A-4147-A177-3AD203B41FA5}">
                      <a16:colId xmlns:a16="http://schemas.microsoft.com/office/drawing/2014/main" val="3670826866"/>
                    </a:ext>
                  </a:extLst>
                </a:gridCol>
              </a:tblGrid>
              <a:tr h="370840">
                <a:tc>
                  <a:txBody>
                    <a:bodyPr/>
                    <a:lstStyle/>
                    <a:p>
                      <a:endParaRPr lang="en-US" b="1" dirty="0"/>
                    </a:p>
                  </a:txBody>
                  <a:tcPr>
                    <a:solidFill>
                      <a:schemeClr val="bg1">
                        <a:lumMod val="50000"/>
                      </a:schemeClr>
                    </a:solidFill>
                  </a:tcPr>
                </a:tc>
                <a:tc>
                  <a:txBody>
                    <a:bodyPr/>
                    <a:lstStyle/>
                    <a:p>
                      <a:r>
                        <a:rPr lang="en-US" dirty="0"/>
                        <a:t>COVID-19 Daily LTC NHSN Report</a:t>
                      </a:r>
                    </a:p>
                  </a:txBody>
                  <a:tcPr>
                    <a:solidFill>
                      <a:schemeClr val="accent2"/>
                    </a:solidFill>
                  </a:tcPr>
                </a:tc>
                <a:tc>
                  <a:txBody>
                    <a:bodyPr/>
                    <a:lstStyle/>
                    <a:p>
                      <a:r>
                        <a:rPr lang="en-US" dirty="0"/>
                        <a:t>COVID-19 Daily LTC SOM Report</a:t>
                      </a:r>
                    </a:p>
                  </a:txBody>
                  <a:tcPr>
                    <a:solidFill>
                      <a:schemeClr val="accent1"/>
                    </a:solidFill>
                  </a:tcPr>
                </a:tc>
                <a:extLst>
                  <a:ext uri="{0D108BD9-81ED-4DB2-BD59-A6C34878D82A}">
                    <a16:rowId xmlns:a16="http://schemas.microsoft.com/office/drawing/2014/main" val="2375365931"/>
                  </a:ext>
                </a:extLst>
              </a:tr>
              <a:tr h="370840">
                <a:tc>
                  <a:txBody>
                    <a:bodyPr/>
                    <a:lstStyle/>
                    <a:p>
                      <a:r>
                        <a:rPr lang="en-US" b="1" dirty="0"/>
                        <a:t>Reporting Period </a:t>
                      </a:r>
                    </a:p>
                  </a:txBody>
                  <a:tcPr>
                    <a:solidFill>
                      <a:schemeClr val="bg1">
                        <a:lumMod val="85000"/>
                      </a:schemeClr>
                    </a:solidFill>
                  </a:tcPr>
                </a:tc>
                <a:tc>
                  <a:txBody>
                    <a:bodyPr/>
                    <a:lstStyle/>
                    <a:p>
                      <a:r>
                        <a:rPr lang="en-US" dirty="0"/>
                        <a:t>12:01 A.M. – 12:00 A.M</a:t>
                      </a:r>
                    </a:p>
                    <a:p>
                      <a:r>
                        <a:rPr lang="en-US" dirty="0"/>
                        <a:t>only report case information that is </a:t>
                      </a:r>
                      <a:r>
                        <a:rPr lang="en-US" u="sng" dirty="0">
                          <a:solidFill>
                            <a:srgbClr val="FF0000"/>
                          </a:solidFill>
                        </a:rPr>
                        <a:t>new</a:t>
                      </a:r>
                      <a:r>
                        <a:rPr lang="en-US" dirty="0"/>
                        <a:t> since the previous day’s report</a:t>
                      </a:r>
                    </a:p>
                  </a:txBody>
                  <a:tcPr>
                    <a:solidFill>
                      <a:schemeClr val="accent2">
                        <a:lumMod val="40000"/>
                        <a:lumOff val="60000"/>
                      </a:schemeClr>
                    </a:solidFill>
                  </a:tcPr>
                </a:tc>
                <a:tc>
                  <a:txBody>
                    <a:bodyPr/>
                    <a:lstStyle/>
                    <a:p>
                      <a:r>
                        <a:rPr lang="en-US" dirty="0"/>
                        <a:t>12:01 A.M. – 12:00 A.M</a:t>
                      </a:r>
                    </a:p>
                    <a:p>
                      <a:r>
                        <a:rPr lang="en-US" sz="1800" kern="1200" dirty="0">
                          <a:solidFill>
                            <a:schemeClr val="dk1"/>
                          </a:solidFill>
                          <a:effectLst/>
                          <a:latin typeface="+mn-lt"/>
                          <a:ea typeface="+mn-ea"/>
                          <a:cs typeface="+mn-cs"/>
                        </a:rPr>
                        <a:t>Report </a:t>
                      </a:r>
                      <a:r>
                        <a:rPr lang="en-US" sz="1800" u="sng" kern="1200" dirty="0">
                          <a:solidFill>
                            <a:srgbClr val="FF0000"/>
                          </a:solidFill>
                          <a:effectLst/>
                          <a:latin typeface="+mn-lt"/>
                          <a:ea typeface="+mn-ea"/>
                          <a:cs typeface="+mn-cs"/>
                        </a:rPr>
                        <a:t>cumulative</a:t>
                      </a:r>
                      <a:r>
                        <a:rPr lang="en-US" sz="1800" kern="1200" dirty="0">
                          <a:solidFill>
                            <a:schemeClr val="dk1"/>
                          </a:solidFill>
                          <a:effectLst/>
                          <a:latin typeface="+mn-lt"/>
                          <a:ea typeface="+mn-ea"/>
                          <a:cs typeface="+mn-cs"/>
                        </a:rPr>
                        <a:t> case information from January 1, 2020 through they day of reporting </a:t>
                      </a:r>
                      <a:r>
                        <a:rPr lang="en-US" sz="1800" u="sng" kern="1200" dirty="0">
                          <a:solidFill>
                            <a:srgbClr val="FF0000"/>
                          </a:solidFill>
                          <a:effectLst/>
                          <a:latin typeface="+mn-lt"/>
                          <a:ea typeface="+mn-ea"/>
                          <a:cs typeface="+mn-cs"/>
                        </a:rPr>
                        <a:t>EXCEPT where otherwise noted</a:t>
                      </a:r>
                      <a:endParaRPr lang="en-US" u="sng" dirty="0">
                        <a:solidFill>
                          <a:srgbClr val="FF0000"/>
                        </a:solidFill>
                      </a:endParaRPr>
                    </a:p>
                  </a:txBody>
                  <a:tcPr>
                    <a:solidFill>
                      <a:schemeClr val="accent1">
                        <a:lumMod val="40000"/>
                        <a:lumOff val="60000"/>
                      </a:schemeClr>
                    </a:solidFill>
                  </a:tcPr>
                </a:tc>
                <a:extLst>
                  <a:ext uri="{0D108BD9-81ED-4DB2-BD59-A6C34878D82A}">
                    <a16:rowId xmlns:a16="http://schemas.microsoft.com/office/drawing/2014/main" val="2941818840"/>
                  </a:ext>
                </a:extLst>
              </a:tr>
              <a:tr h="437152">
                <a:tc>
                  <a:txBody>
                    <a:bodyPr/>
                    <a:lstStyle/>
                    <a:p>
                      <a:r>
                        <a:rPr lang="en-US" b="1" dirty="0"/>
                        <a:t>General</a:t>
                      </a:r>
                    </a:p>
                  </a:txBody>
                  <a:tcPr>
                    <a:solidFill>
                      <a:schemeClr val="bg1">
                        <a:lumMod val="95000"/>
                      </a:schemeClr>
                    </a:solidFill>
                  </a:tcPr>
                </a:tc>
                <a:tc>
                  <a:txBody>
                    <a:bodyPr/>
                    <a:lstStyle/>
                    <a:p>
                      <a:pPr marL="285750" indent="-285750">
                        <a:buFont typeface="Arial" panose="020B0604020202020204" pitchFamily="34" charset="0"/>
                        <a:buChar char="•"/>
                      </a:pPr>
                      <a:r>
                        <a:rPr lang="en-US" dirty="0"/>
                        <a:t>NHSN Facility ID</a:t>
                      </a:r>
                    </a:p>
                  </a:txBody>
                  <a:tcPr>
                    <a:solidFill>
                      <a:schemeClr val="accent2">
                        <a:lumMod val="20000"/>
                        <a:lumOff val="80000"/>
                      </a:schemeClr>
                    </a:solidFill>
                  </a:tcPr>
                </a:tc>
                <a:tc>
                  <a:txBody>
                    <a:bodyPr/>
                    <a:lstStyle/>
                    <a:p>
                      <a:pPr marL="285750" indent="-285750">
                        <a:buFont typeface="Arial" panose="020B0604020202020204" pitchFamily="34" charset="0"/>
                        <a:buChar char="•"/>
                      </a:pPr>
                      <a:endParaRPr lang="en-US" dirty="0"/>
                    </a:p>
                  </a:txBody>
                  <a:tcPr>
                    <a:solidFill>
                      <a:schemeClr val="accent1">
                        <a:lumMod val="20000"/>
                        <a:lumOff val="80000"/>
                      </a:schemeClr>
                    </a:solidFill>
                  </a:tcPr>
                </a:tc>
                <a:extLst>
                  <a:ext uri="{0D108BD9-81ED-4DB2-BD59-A6C34878D82A}">
                    <a16:rowId xmlns:a16="http://schemas.microsoft.com/office/drawing/2014/main" val="95575957"/>
                  </a:ext>
                </a:extLst>
              </a:tr>
              <a:tr h="437152">
                <a:tc>
                  <a:txBody>
                    <a:bodyPr/>
                    <a:lstStyle/>
                    <a:p>
                      <a:r>
                        <a:rPr lang="en-US" b="1" dirty="0"/>
                        <a:t>Resident Impact </a:t>
                      </a:r>
                    </a:p>
                  </a:txBody>
                  <a:tcPr>
                    <a:solidFill>
                      <a:schemeClr val="bg1">
                        <a:lumMod val="85000"/>
                      </a:schemeClr>
                    </a:solidFill>
                  </a:tcPr>
                </a:tc>
                <a:tc>
                  <a:txBody>
                    <a:bodyPr/>
                    <a:lstStyle/>
                    <a:p>
                      <a:pPr marL="285750" indent="-285750">
                        <a:buFont typeface="Arial" panose="020B0604020202020204" pitchFamily="34" charset="0"/>
                        <a:buChar char="•"/>
                      </a:pPr>
                      <a:r>
                        <a:rPr lang="en-US" dirty="0"/>
                        <a:t>Admissions</a:t>
                      </a:r>
                    </a:p>
                    <a:p>
                      <a:pPr marL="285750" indent="-285750">
                        <a:buFont typeface="Arial" panose="020B0604020202020204" pitchFamily="34" charset="0"/>
                        <a:buChar char="•"/>
                      </a:pPr>
                      <a:r>
                        <a:rPr lang="en-US" dirty="0"/>
                        <a:t>Resident Confirmed COVID-19</a:t>
                      </a:r>
                    </a:p>
                    <a:p>
                      <a:pPr marL="285750" indent="-285750">
                        <a:buFont typeface="Arial" panose="020B0604020202020204" pitchFamily="34" charset="0"/>
                        <a:buChar char="•"/>
                      </a:pPr>
                      <a:r>
                        <a:rPr lang="en-US" dirty="0"/>
                        <a:t>Resident Suspected</a:t>
                      </a:r>
                    </a:p>
                    <a:p>
                      <a:pPr marL="285750" indent="-285750">
                        <a:buFont typeface="Arial" panose="020B0604020202020204" pitchFamily="34" charset="0"/>
                        <a:buChar char="•"/>
                      </a:pPr>
                      <a:r>
                        <a:rPr lang="en-US" dirty="0"/>
                        <a:t>Total Deaths</a:t>
                      </a:r>
                    </a:p>
                    <a:p>
                      <a:pPr marL="285750" indent="-285750">
                        <a:buFont typeface="Arial" panose="020B0604020202020204" pitchFamily="34" charset="0"/>
                        <a:buChar char="•"/>
                      </a:pPr>
                      <a:r>
                        <a:rPr lang="en-US" dirty="0"/>
                        <a:t>COVID-19 Deaths</a:t>
                      </a:r>
                    </a:p>
                    <a:p>
                      <a:pPr marL="285750" indent="-285750">
                        <a:buFont typeface="Arial" panose="020B0604020202020204" pitchFamily="34" charset="0"/>
                        <a:buChar char="•"/>
                      </a:pPr>
                      <a:r>
                        <a:rPr lang="en-US" dirty="0"/>
                        <a:t>All Beds</a:t>
                      </a:r>
                    </a:p>
                    <a:p>
                      <a:pPr marL="285750" indent="-285750">
                        <a:buFont typeface="Arial" panose="020B0604020202020204" pitchFamily="34" charset="0"/>
                        <a:buChar char="•"/>
                      </a:pPr>
                      <a:r>
                        <a:rPr lang="en-US" dirty="0"/>
                        <a:t>Current Census </a:t>
                      </a:r>
                    </a:p>
                    <a:p>
                      <a:pPr marL="285750" indent="-285750">
                        <a:buFont typeface="Arial" panose="020B0604020202020204" pitchFamily="34" charset="0"/>
                        <a:buChar char="•"/>
                      </a:pPr>
                      <a:r>
                        <a:rPr lang="en-US" dirty="0"/>
                        <a:t>Resident Testing</a:t>
                      </a:r>
                    </a:p>
                  </a:txBody>
                  <a:tcPr>
                    <a:solidFill>
                      <a:schemeClr val="accent2">
                        <a:lumMod val="40000"/>
                        <a:lumOff val="60000"/>
                      </a:schemeClr>
                    </a:solidFill>
                  </a:tcPr>
                </a:tc>
                <a:tc>
                  <a:txBody>
                    <a:bodyPr/>
                    <a:lstStyle/>
                    <a:p>
                      <a:pPr marL="285750" indent="-285750">
                        <a:buFont typeface="Arial" panose="020B0604020202020204" pitchFamily="34" charset="0"/>
                        <a:buChar char="•"/>
                      </a:pPr>
                      <a:r>
                        <a:rPr lang="en-US" dirty="0"/>
                        <a:t>Admissions Cumulative </a:t>
                      </a:r>
                    </a:p>
                    <a:p>
                      <a:pPr marL="285750" indent="-285750">
                        <a:buFont typeface="Arial" panose="020B0604020202020204" pitchFamily="34" charset="0"/>
                        <a:buChar char="•"/>
                      </a:pPr>
                      <a:r>
                        <a:rPr lang="en-US" dirty="0"/>
                        <a:t>C-19 Positive Cumulative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Total Deaths Cumulative</a:t>
                      </a:r>
                    </a:p>
                    <a:p>
                      <a:pPr marL="285750" indent="-285750">
                        <a:buFont typeface="Arial" panose="020B0604020202020204" pitchFamily="34" charset="0"/>
                        <a:buChar char="•"/>
                      </a:pPr>
                      <a:r>
                        <a:rPr lang="en-US" dirty="0"/>
                        <a:t>Total COVID-19 Deaths Cumulative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Resident C-19 Negative </a:t>
                      </a:r>
                    </a:p>
                    <a:p>
                      <a:pPr marL="285750" indent="-285750">
                        <a:buFont typeface="Arial" panose="020B0604020202020204" pitchFamily="34" charset="0"/>
                        <a:buChar char="•"/>
                      </a:pPr>
                      <a:r>
                        <a:rPr lang="en-US" dirty="0"/>
                        <a:t>Resident C-19 Pending </a:t>
                      </a:r>
                    </a:p>
                  </a:txBody>
                  <a:tcPr>
                    <a:solidFill>
                      <a:schemeClr val="accent1">
                        <a:lumMod val="40000"/>
                        <a:lumOff val="60000"/>
                      </a:schemeClr>
                    </a:solidFill>
                  </a:tcPr>
                </a:tc>
                <a:extLst>
                  <a:ext uri="{0D108BD9-81ED-4DB2-BD59-A6C34878D82A}">
                    <a16:rowId xmlns:a16="http://schemas.microsoft.com/office/drawing/2014/main" val="3594414000"/>
                  </a:ext>
                </a:extLst>
              </a:tr>
            </a:tbl>
          </a:graphicData>
        </a:graphic>
      </p:graphicFrame>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F407DC-A644-45CB-B884-798FA6D041A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grpSp>
        <p:nvGrpSpPr>
          <p:cNvPr id="9" name="Group 8">
            <a:extLst>
              <a:ext uri="{FF2B5EF4-FFF2-40B4-BE49-F238E27FC236}">
                <a16:creationId xmlns:a16="http://schemas.microsoft.com/office/drawing/2014/main" id="{8107AF6E-362F-4957-80D3-DA7BFA38170D}"/>
              </a:ext>
            </a:extLst>
          </p:cNvPr>
          <p:cNvGrpSpPr/>
          <p:nvPr/>
        </p:nvGrpSpPr>
        <p:grpSpPr>
          <a:xfrm>
            <a:off x="7252854" y="5763517"/>
            <a:ext cx="4100943" cy="613063"/>
            <a:chOff x="7252853" y="5047731"/>
            <a:chExt cx="4100943" cy="613063"/>
          </a:xfrm>
        </p:grpSpPr>
        <p:sp>
          <p:nvSpPr>
            <p:cNvPr id="7" name="Rectangle: Rounded Corners 6">
              <a:extLst>
                <a:ext uri="{FF2B5EF4-FFF2-40B4-BE49-F238E27FC236}">
                  <a16:creationId xmlns:a16="http://schemas.microsoft.com/office/drawing/2014/main" id="{3ACC278C-EE43-4786-BE2C-599AD0ED5899}"/>
                </a:ext>
              </a:extLst>
            </p:cNvPr>
            <p:cNvSpPr/>
            <p:nvPr/>
          </p:nvSpPr>
          <p:spPr>
            <a:xfrm>
              <a:off x="7252853" y="5047731"/>
              <a:ext cx="4100943" cy="613063"/>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5B6907C-8523-442E-9A03-DE67B82D2A89}"/>
                </a:ext>
              </a:extLst>
            </p:cNvPr>
            <p:cNvSpPr txBox="1"/>
            <p:nvPr/>
          </p:nvSpPr>
          <p:spPr>
            <a:xfrm>
              <a:off x="9982199" y="5123429"/>
              <a:ext cx="1288473" cy="461665"/>
            </a:xfrm>
            <a:prstGeom prst="rect">
              <a:avLst/>
            </a:prstGeom>
            <a:noFill/>
          </p:spPr>
          <p:txBody>
            <a:bodyPr wrap="square" rtlCol="0">
              <a:spAutoFit/>
            </a:bodyPr>
            <a:lstStyle/>
            <a:p>
              <a:r>
                <a:rPr lang="en-US" sz="1200" dirty="0">
                  <a:solidFill>
                    <a:srgbClr val="FF0000"/>
                  </a:solidFill>
                </a:rPr>
                <a:t>daily snapshot, not cumulative</a:t>
              </a:r>
            </a:p>
          </p:txBody>
        </p:sp>
      </p:grpSp>
    </p:spTree>
    <p:extLst>
      <p:ext uri="{BB962C8B-B14F-4D97-AF65-F5344CB8AC3E}">
        <p14:creationId xmlns:p14="http://schemas.microsoft.com/office/powerpoint/2010/main" val="428502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48" y="365760"/>
            <a:ext cx="10515600" cy="1325563"/>
          </a:xfrm>
          <a:solidFill>
            <a:srgbClr val="00B050"/>
          </a:solidFill>
        </p:spPr>
        <p:txBody>
          <a:bodyPr>
            <a:normAutofit/>
          </a:bodyPr>
          <a:lstStyle/>
          <a:p>
            <a:pPr algn="ctr"/>
            <a:r>
              <a:rPr lang="en-US" b="1" dirty="0" err="1">
                <a:solidFill>
                  <a:schemeClr val="bg1"/>
                </a:solidFill>
                <a:latin typeface="Calibri" panose="020F0502020204030204" pitchFamily="34" charset="0"/>
              </a:rPr>
              <a:t>EMResource</a:t>
            </a:r>
            <a:r>
              <a:rPr lang="en-US" b="1" dirty="0">
                <a:solidFill>
                  <a:schemeClr val="bg1"/>
                </a:solidFill>
                <a:latin typeface="Calibri" panose="020F0502020204030204" pitchFamily="34" charset="0"/>
              </a:rPr>
              <a:t> Events </a:t>
            </a:r>
          </a:p>
        </p:txBody>
      </p:sp>
      <p:graphicFrame>
        <p:nvGraphicFramePr>
          <p:cNvPr id="5" name="Table 5">
            <a:extLst>
              <a:ext uri="{FF2B5EF4-FFF2-40B4-BE49-F238E27FC236}">
                <a16:creationId xmlns:a16="http://schemas.microsoft.com/office/drawing/2014/main" id="{3D4851FB-EE93-4563-9E15-CAD8B2381983}"/>
              </a:ext>
            </a:extLst>
          </p:cNvPr>
          <p:cNvGraphicFramePr>
            <a:graphicFrameLocks noGrp="1"/>
          </p:cNvGraphicFramePr>
          <p:nvPr>
            <p:ph idx="1"/>
            <p:extLst>
              <p:ext uri="{D42A27DB-BD31-4B8C-83A1-F6EECF244321}">
                <p14:modId xmlns:p14="http://schemas.microsoft.com/office/powerpoint/2010/main" val="1559058905"/>
              </p:ext>
            </p:extLst>
          </p:nvPr>
        </p:nvGraphicFramePr>
        <p:xfrm>
          <a:off x="838200" y="1825625"/>
          <a:ext cx="10515597" cy="4648472"/>
        </p:xfrm>
        <a:graphic>
          <a:graphicData uri="http://schemas.openxmlformats.org/drawingml/2006/table">
            <a:tbl>
              <a:tblPr firstRow="1" bandRow="1">
                <a:tableStyleId>{5C22544A-7EE6-4342-B048-85BDC9FD1C3A}</a:tableStyleId>
              </a:tblPr>
              <a:tblGrid>
                <a:gridCol w="2382982">
                  <a:extLst>
                    <a:ext uri="{9D8B030D-6E8A-4147-A177-3AD203B41FA5}">
                      <a16:colId xmlns:a16="http://schemas.microsoft.com/office/drawing/2014/main" val="2095976420"/>
                    </a:ext>
                  </a:extLst>
                </a:gridCol>
                <a:gridCol w="3979718">
                  <a:extLst>
                    <a:ext uri="{9D8B030D-6E8A-4147-A177-3AD203B41FA5}">
                      <a16:colId xmlns:a16="http://schemas.microsoft.com/office/drawing/2014/main" val="2980350226"/>
                    </a:ext>
                  </a:extLst>
                </a:gridCol>
                <a:gridCol w="4152897">
                  <a:extLst>
                    <a:ext uri="{9D8B030D-6E8A-4147-A177-3AD203B41FA5}">
                      <a16:colId xmlns:a16="http://schemas.microsoft.com/office/drawing/2014/main" val="3670826866"/>
                    </a:ext>
                  </a:extLst>
                </a:gridCol>
              </a:tblGrid>
              <a:tr h="370840">
                <a:tc>
                  <a:txBody>
                    <a:bodyPr/>
                    <a:lstStyle/>
                    <a:p>
                      <a:endParaRPr lang="en-US" b="1" dirty="0"/>
                    </a:p>
                  </a:txBody>
                  <a:tcPr>
                    <a:solidFill>
                      <a:schemeClr val="bg1">
                        <a:lumMod val="50000"/>
                      </a:schemeClr>
                    </a:solidFill>
                  </a:tcPr>
                </a:tc>
                <a:tc>
                  <a:txBody>
                    <a:bodyPr/>
                    <a:lstStyle/>
                    <a:p>
                      <a:r>
                        <a:rPr lang="en-US" dirty="0"/>
                        <a:t>COVID-19 Daily LTC NHSN Report</a:t>
                      </a:r>
                    </a:p>
                  </a:txBody>
                  <a:tcPr>
                    <a:solidFill>
                      <a:schemeClr val="accent2"/>
                    </a:solidFill>
                  </a:tcPr>
                </a:tc>
                <a:tc>
                  <a:txBody>
                    <a:bodyPr/>
                    <a:lstStyle/>
                    <a:p>
                      <a:r>
                        <a:rPr lang="en-US" dirty="0"/>
                        <a:t>COVID-19 Daily LTC SOM Report</a:t>
                      </a:r>
                    </a:p>
                  </a:txBody>
                  <a:tcPr>
                    <a:solidFill>
                      <a:schemeClr val="accent1"/>
                    </a:solidFill>
                  </a:tcPr>
                </a:tc>
                <a:extLst>
                  <a:ext uri="{0D108BD9-81ED-4DB2-BD59-A6C34878D82A}">
                    <a16:rowId xmlns:a16="http://schemas.microsoft.com/office/drawing/2014/main" val="2375365931"/>
                  </a:ext>
                </a:extLst>
              </a:tr>
              <a:tr h="437152">
                <a:tc>
                  <a:txBody>
                    <a:bodyPr/>
                    <a:lstStyle/>
                    <a:p>
                      <a:r>
                        <a:rPr lang="en-US" b="1" dirty="0"/>
                        <a:t>Staff/Personnel Impact</a:t>
                      </a:r>
                    </a:p>
                  </a:txBody>
                  <a:tcPr>
                    <a:solidFill>
                      <a:schemeClr val="bg1">
                        <a:lumMod val="85000"/>
                      </a:schemeClr>
                    </a:solidFill>
                  </a:tcPr>
                </a:tc>
                <a:tc>
                  <a:txBody>
                    <a:bodyPr/>
                    <a:lstStyle/>
                    <a:p>
                      <a:pPr marL="285750" indent="-285750">
                        <a:buFont typeface="Arial" panose="020B0604020202020204" pitchFamily="34" charset="0"/>
                        <a:buChar char="•"/>
                      </a:pPr>
                      <a:r>
                        <a:rPr lang="en-US" dirty="0"/>
                        <a:t>Staff confirmed COVID-19 </a:t>
                      </a:r>
                    </a:p>
                    <a:p>
                      <a:pPr marL="285750" indent="-285750">
                        <a:buFont typeface="Arial" panose="020B0604020202020204" pitchFamily="34" charset="0"/>
                        <a:buChar char="•"/>
                      </a:pPr>
                      <a:r>
                        <a:rPr lang="en-US" dirty="0"/>
                        <a:t>Staff Suspected COVID-19</a:t>
                      </a:r>
                    </a:p>
                    <a:p>
                      <a:pPr marL="285750" indent="-285750">
                        <a:buFont typeface="Arial" panose="020B0604020202020204" pitchFamily="34" charset="0"/>
                        <a:buChar char="•"/>
                      </a:pPr>
                      <a:r>
                        <a:rPr lang="en-US" dirty="0"/>
                        <a:t>Staff COVID-19 Deaths</a:t>
                      </a:r>
                    </a:p>
                    <a:p>
                      <a:pPr marL="285750" indent="-285750">
                        <a:buFont typeface="Arial" panose="020B0604020202020204" pitchFamily="34" charset="0"/>
                        <a:buChar char="•"/>
                      </a:pPr>
                      <a:r>
                        <a:rPr lang="en-US" dirty="0"/>
                        <a:t>Staff Shortages </a:t>
                      </a:r>
                    </a:p>
                  </a:txBody>
                  <a:tcPr>
                    <a:solidFill>
                      <a:schemeClr val="accent2">
                        <a:lumMod val="40000"/>
                        <a:lumOff val="60000"/>
                      </a:schemeClr>
                    </a:solidFill>
                  </a:tcPr>
                </a:tc>
                <a:tc>
                  <a:txBody>
                    <a:bodyPr/>
                    <a:lstStyle/>
                    <a:p>
                      <a:pPr marL="285750" indent="-285750">
                        <a:buFont typeface="Arial" panose="020B0604020202020204" pitchFamily="34" charset="0"/>
                        <a:buChar char="•"/>
                      </a:pPr>
                      <a:r>
                        <a:rPr lang="en-US" dirty="0"/>
                        <a:t>Staff Confirmed C-19 Cumulative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Staff C-19 Deaths Cumulative</a:t>
                      </a:r>
                    </a:p>
                  </a:txBody>
                  <a:tcPr>
                    <a:solidFill>
                      <a:schemeClr val="accent1">
                        <a:lumMod val="40000"/>
                        <a:lumOff val="60000"/>
                      </a:schemeClr>
                    </a:solidFill>
                  </a:tcPr>
                </a:tc>
                <a:extLst>
                  <a:ext uri="{0D108BD9-81ED-4DB2-BD59-A6C34878D82A}">
                    <a16:rowId xmlns:a16="http://schemas.microsoft.com/office/drawing/2014/main" val="1875571946"/>
                  </a:ext>
                </a:extLst>
              </a:tr>
              <a:tr h="437152">
                <a:tc>
                  <a:txBody>
                    <a:bodyPr/>
                    <a:lstStyle/>
                    <a:p>
                      <a:r>
                        <a:rPr lang="en-US" b="1" dirty="0"/>
                        <a:t>PPE Supply/Inventory</a:t>
                      </a:r>
                    </a:p>
                  </a:txBody>
                  <a:tcPr>
                    <a:solidFill>
                      <a:schemeClr val="bg1">
                        <a:lumMod val="95000"/>
                      </a:schemeClr>
                    </a:solidFill>
                  </a:tcPr>
                </a:tc>
                <a:tc>
                  <a:txBody>
                    <a:bodyPr/>
                    <a:lstStyle/>
                    <a:p>
                      <a:pPr marL="285750" indent="-285750">
                        <a:buFont typeface="Arial" panose="020B0604020202020204" pitchFamily="34" charset="0"/>
                        <a:buChar char="•"/>
                      </a:pPr>
                      <a:r>
                        <a:rPr lang="en-US" dirty="0"/>
                        <a:t>Current PPE Supplies</a:t>
                      </a:r>
                    </a:p>
                  </a:txBody>
                  <a:tcPr>
                    <a:solidFill>
                      <a:schemeClr val="accent2">
                        <a:lumMod val="20000"/>
                        <a:lumOff val="80000"/>
                      </a:schemeClr>
                    </a:solidFill>
                  </a:tcPr>
                </a:tc>
                <a:tc>
                  <a:txBody>
                    <a:bodyPr/>
                    <a:lstStyle/>
                    <a:p>
                      <a:pPr marL="285750" indent="-285750">
                        <a:buFont typeface="Arial" panose="020B0604020202020204" pitchFamily="34" charset="0"/>
                        <a:buChar char="•"/>
                      </a:pPr>
                      <a:r>
                        <a:rPr lang="en-US" dirty="0"/>
                        <a:t>Number of PPE Available</a:t>
                      </a:r>
                    </a:p>
                  </a:txBody>
                  <a:tcPr>
                    <a:solidFill>
                      <a:schemeClr val="accent1">
                        <a:lumMod val="20000"/>
                        <a:lumOff val="80000"/>
                      </a:schemeClr>
                    </a:solidFill>
                  </a:tcPr>
                </a:tc>
                <a:extLst>
                  <a:ext uri="{0D108BD9-81ED-4DB2-BD59-A6C34878D82A}">
                    <a16:rowId xmlns:a16="http://schemas.microsoft.com/office/drawing/2014/main" val="2965342542"/>
                  </a:ext>
                </a:extLst>
              </a:tr>
              <a:tr h="437152">
                <a:tc>
                  <a:txBody>
                    <a:bodyPr/>
                    <a:lstStyle/>
                    <a:p>
                      <a:r>
                        <a:rPr lang="en-US" b="1" dirty="0"/>
                        <a:t>Ventilator Capacity/Supplies </a:t>
                      </a:r>
                    </a:p>
                  </a:txBody>
                  <a:tcPr>
                    <a:solidFill>
                      <a:schemeClr val="bg1">
                        <a:lumMod val="85000"/>
                      </a:schemeClr>
                    </a:solidFill>
                  </a:tcPr>
                </a:tc>
                <a:tc>
                  <a:txBody>
                    <a:bodyPr/>
                    <a:lstStyle/>
                    <a:p>
                      <a:pPr marL="285750" indent="-285750">
                        <a:buFont typeface="Arial" panose="020B0604020202020204" pitchFamily="34" charset="0"/>
                        <a:buChar char="•"/>
                      </a:pPr>
                      <a:r>
                        <a:rPr lang="en-US" dirty="0"/>
                        <a:t>Ventilator Capacity </a:t>
                      </a:r>
                    </a:p>
                    <a:p>
                      <a:pPr marL="285750" indent="-285750">
                        <a:buFont typeface="Arial" panose="020B0604020202020204" pitchFamily="34" charset="0"/>
                        <a:buChar char="•"/>
                      </a:pPr>
                      <a:r>
                        <a:rPr lang="en-US" dirty="0"/>
                        <a:t>Number Ventilators in Facility </a:t>
                      </a:r>
                    </a:p>
                    <a:p>
                      <a:pPr marL="285750" indent="-285750">
                        <a:buFont typeface="Arial" panose="020B0604020202020204" pitchFamily="34" charset="0"/>
                        <a:buChar char="•"/>
                      </a:pPr>
                      <a:r>
                        <a:rPr lang="en-US" dirty="0"/>
                        <a:t>Number of Ventilators in Use </a:t>
                      </a:r>
                    </a:p>
                    <a:p>
                      <a:pPr marL="285750" indent="-285750">
                        <a:buFont typeface="Arial" panose="020B0604020202020204" pitchFamily="34" charset="0"/>
                        <a:buChar char="•"/>
                      </a:pPr>
                      <a:r>
                        <a:rPr lang="en-US" dirty="0"/>
                        <a:t>Ventilator Supplies</a:t>
                      </a:r>
                    </a:p>
                  </a:txBody>
                  <a:tcPr>
                    <a:solidFill>
                      <a:schemeClr val="accent2">
                        <a:lumMod val="40000"/>
                        <a:lumOff val="60000"/>
                      </a:schemeClr>
                    </a:solidFill>
                  </a:tcPr>
                </a:tc>
                <a:tc>
                  <a:txBody>
                    <a:bodyPr/>
                    <a:lstStyle/>
                    <a:p>
                      <a:pPr algn="ctr"/>
                      <a:r>
                        <a:rPr lang="en-US" dirty="0"/>
                        <a:t>NA</a:t>
                      </a:r>
                    </a:p>
                  </a:txBody>
                  <a:tcPr anchor="ctr">
                    <a:solidFill>
                      <a:schemeClr val="accent1">
                        <a:lumMod val="40000"/>
                        <a:lumOff val="60000"/>
                      </a:schemeClr>
                    </a:solidFill>
                  </a:tcPr>
                </a:tc>
                <a:extLst>
                  <a:ext uri="{0D108BD9-81ED-4DB2-BD59-A6C34878D82A}">
                    <a16:rowId xmlns:a16="http://schemas.microsoft.com/office/drawing/2014/main" val="1955753065"/>
                  </a:ext>
                </a:extLst>
              </a:tr>
              <a:tr h="437152">
                <a:tc>
                  <a:txBody>
                    <a:bodyPr/>
                    <a:lstStyle/>
                    <a:p>
                      <a:r>
                        <a:rPr lang="en-US" b="1" dirty="0"/>
                        <a:t>Other</a:t>
                      </a:r>
                    </a:p>
                  </a:txBody>
                  <a:tcPr>
                    <a:solidFill>
                      <a:schemeClr val="bg1">
                        <a:lumMod val="95000"/>
                      </a:schemeClr>
                    </a:solidFill>
                  </a:tcPr>
                </a:tc>
                <a:tc>
                  <a:txBody>
                    <a:bodyPr/>
                    <a:lstStyle/>
                    <a:p>
                      <a:pPr algn="ctr"/>
                      <a:r>
                        <a:rPr lang="en-US" dirty="0"/>
                        <a:t>NA</a:t>
                      </a:r>
                    </a:p>
                  </a:txBody>
                  <a:tcPr anchor="ctr">
                    <a:solidFill>
                      <a:schemeClr val="accent2">
                        <a:lumMod val="20000"/>
                        <a:lumOff val="80000"/>
                      </a:schemeClr>
                    </a:solidFill>
                  </a:tcPr>
                </a:tc>
                <a:tc>
                  <a:txBody>
                    <a:bodyPr/>
                    <a:lstStyle/>
                    <a:p>
                      <a:pPr marL="285750" indent="-285750">
                        <a:buFont typeface="Arial" panose="020B0604020202020204" pitchFamily="34" charset="0"/>
                        <a:buChar char="•"/>
                      </a:pPr>
                      <a:r>
                        <a:rPr lang="en-US" dirty="0"/>
                        <a:t>Number of Isolation Beds</a:t>
                      </a:r>
                    </a:p>
                    <a:p>
                      <a:pPr marL="285750" indent="-285750">
                        <a:buFont typeface="Arial" panose="020B0604020202020204" pitchFamily="34" charset="0"/>
                        <a:buChar char="•"/>
                      </a:pPr>
                      <a:r>
                        <a:rPr lang="en-US" dirty="0"/>
                        <a:t>Recovered Residents Discharged</a:t>
                      </a:r>
                    </a:p>
                    <a:p>
                      <a:pPr marL="285750" indent="-285750">
                        <a:buFont typeface="Arial" panose="020B0604020202020204" pitchFamily="34" charset="0"/>
                        <a:buChar char="•"/>
                      </a:pPr>
                      <a:r>
                        <a:rPr lang="en-US" dirty="0"/>
                        <a:t>Recovered Residents </a:t>
                      </a:r>
                    </a:p>
                    <a:p>
                      <a:pPr marL="285750" indent="-285750">
                        <a:buFont typeface="Arial" panose="020B0604020202020204" pitchFamily="34" charset="0"/>
                        <a:buChar char="•"/>
                      </a:pPr>
                      <a:r>
                        <a:rPr lang="en-US" dirty="0"/>
                        <a:t>Transfer to Hospital </a:t>
                      </a:r>
                    </a:p>
                    <a:p>
                      <a:pPr marL="285750" indent="-285750">
                        <a:buFont typeface="Arial" panose="020B0604020202020204" pitchFamily="34" charset="0"/>
                        <a:buChar char="•"/>
                      </a:pPr>
                      <a:r>
                        <a:rPr lang="en-US" dirty="0"/>
                        <a:t>Transfer to Regional Hub </a:t>
                      </a:r>
                    </a:p>
                  </a:txBody>
                  <a:tcPr>
                    <a:solidFill>
                      <a:schemeClr val="accent1">
                        <a:lumMod val="20000"/>
                        <a:lumOff val="80000"/>
                      </a:schemeClr>
                    </a:solidFill>
                  </a:tcPr>
                </a:tc>
                <a:extLst>
                  <a:ext uri="{0D108BD9-81ED-4DB2-BD59-A6C34878D82A}">
                    <a16:rowId xmlns:a16="http://schemas.microsoft.com/office/drawing/2014/main" val="2727352706"/>
                  </a:ext>
                </a:extLst>
              </a:tr>
            </a:tbl>
          </a:graphicData>
        </a:graphic>
      </p:graphicFrame>
      <p:sp>
        <p:nvSpPr>
          <p:cNvPr id="4" name="Slide Number Placeholder 3">
            <a:extLst>
              <a:ext uri="{FF2B5EF4-FFF2-40B4-BE49-F238E27FC236}">
                <a16:creationId xmlns:a16="http://schemas.microsoft.com/office/drawing/2014/main" id="{62034B6E-5A56-4A53-BB94-EACDAF558C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F407DC-A644-45CB-B884-798FA6D041A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FC9A01C-F96E-40A5-AD0C-C628EDA31E6D}"/>
              </a:ext>
            </a:extLst>
          </p:cNvPr>
          <p:cNvSpPr txBox="1"/>
          <p:nvPr/>
        </p:nvSpPr>
        <p:spPr>
          <a:xfrm>
            <a:off x="10548681" y="5265142"/>
            <a:ext cx="989045" cy="461665"/>
          </a:xfrm>
          <a:prstGeom prst="rect">
            <a:avLst/>
          </a:prstGeom>
          <a:noFill/>
        </p:spPr>
        <p:txBody>
          <a:bodyPr wrap="square" rtlCol="0">
            <a:spAutoFit/>
          </a:bodyPr>
          <a:lstStyle/>
          <a:p>
            <a:r>
              <a:rPr lang="en-US" sz="1200" dirty="0">
                <a:solidFill>
                  <a:srgbClr val="FF0000"/>
                </a:solidFill>
              </a:rPr>
              <a:t>Regional Hubs Only</a:t>
            </a:r>
          </a:p>
        </p:txBody>
      </p:sp>
      <p:sp>
        <p:nvSpPr>
          <p:cNvPr id="7" name="Rectangle: Rounded Corners 6">
            <a:extLst>
              <a:ext uri="{FF2B5EF4-FFF2-40B4-BE49-F238E27FC236}">
                <a16:creationId xmlns:a16="http://schemas.microsoft.com/office/drawing/2014/main" id="{05C846AF-0443-48F1-8ACD-3995A8B68837}"/>
              </a:ext>
            </a:extLst>
          </p:cNvPr>
          <p:cNvSpPr/>
          <p:nvPr/>
        </p:nvSpPr>
        <p:spPr>
          <a:xfrm>
            <a:off x="7240564" y="3341979"/>
            <a:ext cx="4100943" cy="475730"/>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4FA9787-6D1E-449A-ACF8-EB7CF15BA814}"/>
              </a:ext>
            </a:extLst>
          </p:cNvPr>
          <p:cNvSpPr txBox="1"/>
          <p:nvPr/>
        </p:nvSpPr>
        <p:spPr>
          <a:xfrm>
            <a:off x="9982200" y="3376440"/>
            <a:ext cx="1288473" cy="461665"/>
          </a:xfrm>
          <a:prstGeom prst="rect">
            <a:avLst/>
          </a:prstGeom>
          <a:noFill/>
        </p:spPr>
        <p:txBody>
          <a:bodyPr wrap="square" rtlCol="0">
            <a:spAutoFit/>
          </a:bodyPr>
          <a:lstStyle/>
          <a:p>
            <a:r>
              <a:rPr lang="en-US" sz="1200" dirty="0">
                <a:solidFill>
                  <a:srgbClr val="FF0000"/>
                </a:solidFill>
              </a:rPr>
              <a:t>daily snapshot, not cumulative</a:t>
            </a:r>
          </a:p>
        </p:txBody>
      </p:sp>
      <p:sp>
        <p:nvSpPr>
          <p:cNvPr id="9" name="Rectangle: Rounded Corners 8">
            <a:extLst>
              <a:ext uri="{FF2B5EF4-FFF2-40B4-BE49-F238E27FC236}">
                <a16:creationId xmlns:a16="http://schemas.microsoft.com/office/drawing/2014/main" id="{73907C73-C003-4470-BD20-03AD0E8330DB}"/>
              </a:ext>
            </a:extLst>
          </p:cNvPr>
          <p:cNvSpPr/>
          <p:nvPr/>
        </p:nvSpPr>
        <p:spPr>
          <a:xfrm>
            <a:off x="7252853" y="5313413"/>
            <a:ext cx="4100943" cy="365125"/>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572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3284</TotalTime>
  <Words>3010</Words>
  <Application>Microsoft Office PowerPoint</Application>
  <PresentationFormat>Widescreen</PresentationFormat>
  <Paragraphs>458</Paragraphs>
  <Slides>25</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Georgia</vt:lpstr>
      <vt:lpstr>Office Theme</vt:lpstr>
      <vt:lpstr>PowerPoint Presentation</vt:lpstr>
      <vt:lpstr>PowerPoint Presentation</vt:lpstr>
      <vt:lpstr>PowerPoint Presentation</vt:lpstr>
      <vt:lpstr>Agenda</vt:lpstr>
      <vt:lpstr>Presenters</vt:lpstr>
      <vt:lpstr>SNF COVID-19 Reporting</vt:lpstr>
      <vt:lpstr>EMResource Overview</vt:lpstr>
      <vt:lpstr>EMResource Events </vt:lpstr>
      <vt:lpstr>EMResource Events </vt:lpstr>
      <vt:lpstr>Daily NHSN LTC Report Highlights</vt:lpstr>
      <vt:lpstr>National Healthcare Safety Network (NHSN)</vt:lpstr>
      <vt:lpstr>Daily NHSN LTC Report:  Resident Impact</vt:lpstr>
      <vt:lpstr>Daily NHSN LTC Report:  Staff Impact &amp; PPE Supply</vt:lpstr>
      <vt:lpstr>Daily NHSN LTC Report:  Ventilator Capacity and Supply</vt:lpstr>
      <vt:lpstr>MDHHS Regional Hub:  Daily NHSN LTC Report</vt:lpstr>
      <vt:lpstr>MDHHS Regional Hub:  Daily NHSN LTC Report</vt:lpstr>
      <vt:lpstr>MDHHS Regional Hub Reporting Example:  Daily NHSN LTC Report</vt:lpstr>
      <vt:lpstr>Daily LTC MI Reporting Highlights</vt:lpstr>
      <vt:lpstr>Daily LTC MI Specific Reporting</vt:lpstr>
      <vt:lpstr>Daily LTC MI Specific Reporting</vt:lpstr>
      <vt:lpstr>Daily LTC MI Specific Reporting</vt:lpstr>
      <vt:lpstr>Transmission of Data to NHSN</vt:lpstr>
      <vt:lpstr>Publication of Data </vt:lpstr>
      <vt:lpstr>Questions</vt:lpstr>
      <vt:lpstr> Additional Questions &amp;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Haven, Gayle (DHHS)</dc:creator>
  <cp:lastModifiedBy>Commey, Katherine  (DHHS-Contractor)</cp:lastModifiedBy>
  <cp:revision>194</cp:revision>
  <dcterms:created xsi:type="dcterms:W3CDTF">2020-01-28T14:07:23Z</dcterms:created>
  <dcterms:modified xsi:type="dcterms:W3CDTF">2020-05-28T16:30:15Z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f46dfe0-534f-4c95-815c-5b1af86b9823_Enabled">
    <vt:lpwstr>True</vt:lpwstr>
  </property>
  <property fmtid="{D5CDD505-2E9C-101B-9397-08002B2CF9AE}" pid="3" name="MSIP_Label_2f46dfe0-534f-4c95-815c-5b1af86b9823_SiteId">
    <vt:lpwstr>d5fb7087-3777-42ad-966a-892ef47225d1</vt:lpwstr>
  </property>
  <property fmtid="{D5CDD505-2E9C-101B-9397-08002B2CF9AE}" pid="4" name="MSIP_Label_2f46dfe0-534f-4c95-815c-5b1af86b9823_Owner">
    <vt:lpwstr>HavenG@michigan.gov</vt:lpwstr>
  </property>
  <property fmtid="{D5CDD505-2E9C-101B-9397-08002B2CF9AE}" pid="5" name="MSIP_Label_2f46dfe0-534f-4c95-815c-5b1af86b9823_SetDate">
    <vt:lpwstr>2020-02-26T16:42:39.3140646Z</vt:lpwstr>
  </property>
  <property fmtid="{D5CDD505-2E9C-101B-9397-08002B2CF9AE}" pid="6" name="MSIP_Label_2f46dfe0-534f-4c95-815c-5b1af86b9823_Name">
    <vt:lpwstr>Public Data (Published to the Public)</vt:lpwstr>
  </property>
  <property fmtid="{D5CDD505-2E9C-101B-9397-08002B2CF9AE}" pid="7" name="MSIP_Label_2f46dfe0-534f-4c95-815c-5b1af86b9823_Application">
    <vt:lpwstr>Microsoft Azure Information Protection</vt:lpwstr>
  </property>
  <property fmtid="{D5CDD505-2E9C-101B-9397-08002B2CF9AE}" pid="8" name="MSIP_Label_2f46dfe0-534f-4c95-815c-5b1af86b9823_ActionId">
    <vt:lpwstr>572f7bf3-ddde-460a-ab34-8b6f55450901</vt:lpwstr>
  </property>
  <property fmtid="{D5CDD505-2E9C-101B-9397-08002B2CF9AE}" pid="9" name="MSIP_Label_2f46dfe0-534f-4c95-815c-5b1af86b9823_Extended_MSFT_Method">
    <vt:lpwstr>Manual</vt:lpwstr>
  </property>
  <property fmtid="{D5CDD505-2E9C-101B-9397-08002B2CF9AE}" pid="10" name="Sensitivity">
    <vt:lpwstr>Public Data (Published to the Public)</vt:lpwstr>
  </property>
</Properties>
</file>